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7" r:id="rId1"/>
  </p:sldMasterIdLst>
  <p:notesMasterIdLst>
    <p:notesMasterId r:id="rId75"/>
  </p:notesMasterIdLst>
  <p:handoutMasterIdLst>
    <p:handoutMasterId r:id="rId76"/>
  </p:handoutMasterIdLst>
  <p:sldIdLst>
    <p:sldId id="257" r:id="rId2"/>
    <p:sldId id="259" r:id="rId3"/>
    <p:sldId id="354" r:id="rId4"/>
    <p:sldId id="355" r:id="rId5"/>
    <p:sldId id="356" r:id="rId6"/>
    <p:sldId id="427"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69" r:id="rId20"/>
    <p:sldId id="370" r:id="rId21"/>
    <p:sldId id="371" r:id="rId22"/>
    <p:sldId id="372" r:id="rId23"/>
    <p:sldId id="373" r:id="rId24"/>
    <p:sldId id="374" r:id="rId25"/>
    <p:sldId id="379" r:id="rId26"/>
    <p:sldId id="380" r:id="rId27"/>
    <p:sldId id="381" r:id="rId28"/>
    <p:sldId id="382" r:id="rId29"/>
    <p:sldId id="383" r:id="rId30"/>
    <p:sldId id="384" r:id="rId31"/>
    <p:sldId id="385" r:id="rId32"/>
    <p:sldId id="386" r:id="rId33"/>
    <p:sldId id="391" r:id="rId34"/>
    <p:sldId id="388" r:id="rId35"/>
    <p:sldId id="389" r:id="rId36"/>
    <p:sldId id="390" r:id="rId37"/>
    <p:sldId id="397" r:id="rId38"/>
    <p:sldId id="392" r:id="rId39"/>
    <p:sldId id="393" r:id="rId40"/>
    <p:sldId id="394" r:id="rId41"/>
    <p:sldId id="395" r:id="rId42"/>
    <p:sldId id="396" r:id="rId43"/>
    <p:sldId id="398" r:id="rId44"/>
    <p:sldId id="399" r:id="rId45"/>
    <p:sldId id="400" r:id="rId46"/>
    <p:sldId id="401" r:id="rId47"/>
    <p:sldId id="402" r:id="rId48"/>
    <p:sldId id="403" r:id="rId49"/>
    <p:sldId id="404" r:id="rId50"/>
    <p:sldId id="405" r:id="rId51"/>
    <p:sldId id="408" r:id="rId52"/>
    <p:sldId id="406" r:id="rId53"/>
    <p:sldId id="407" r:id="rId54"/>
    <p:sldId id="410" r:id="rId55"/>
    <p:sldId id="425" r:id="rId56"/>
    <p:sldId id="414" r:id="rId57"/>
    <p:sldId id="412" r:id="rId58"/>
    <p:sldId id="413" r:id="rId59"/>
    <p:sldId id="416" r:id="rId60"/>
    <p:sldId id="417" r:id="rId61"/>
    <p:sldId id="418" r:id="rId62"/>
    <p:sldId id="419" r:id="rId63"/>
    <p:sldId id="420" r:id="rId64"/>
    <p:sldId id="421" r:id="rId65"/>
    <p:sldId id="426" r:id="rId66"/>
    <p:sldId id="422" r:id="rId67"/>
    <p:sldId id="349" r:id="rId68"/>
    <p:sldId id="350" r:id="rId69"/>
    <p:sldId id="351" r:id="rId70"/>
    <p:sldId id="428" r:id="rId71"/>
    <p:sldId id="352" r:id="rId72"/>
    <p:sldId id="423" r:id="rId73"/>
    <p:sldId id="424" r:id="rId74"/>
  </p:sldIdLst>
  <p:sldSz cx="9144000" cy="5143500" type="screen16x9"/>
  <p:notesSz cx="6858000" cy="9144000"/>
  <p:custDataLst>
    <p:tags r:id="rId77"/>
  </p:custDataLst>
  <p:defaultTextStyle>
    <a:defPPr>
      <a:defRPr lang="en-US"/>
    </a:defPPr>
    <a:lvl1pPr algn="l" rtl="0" fontAlgn="base">
      <a:spcBef>
        <a:spcPct val="0"/>
      </a:spcBef>
      <a:spcAft>
        <a:spcPct val="0"/>
      </a:spcAft>
      <a:defRPr sz="1400" kern="1200">
        <a:solidFill>
          <a:schemeClr val="tx1"/>
        </a:solidFill>
        <a:latin typeface="Arial" pitchFamily="34" charset="0"/>
        <a:ea typeface="+mn-ea"/>
        <a:cs typeface="+mn-cs"/>
      </a:defRPr>
    </a:lvl1pPr>
    <a:lvl2pPr marL="457200" algn="l" rtl="0" fontAlgn="base">
      <a:spcBef>
        <a:spcPct val="0"/>
      </a:spcBef>
      <a:spcAft>
        <a:spcPct val="0"/>
      </a:spcAft>
      <a:defRPr sz="1400" kern="1200">
        <a:solidFill>
          <a:schemeClr val="tx1"/>
        </a:solidFill>
        <a:latin typeface="Arial" pitchFamily="34" charset="0"/>
        <a:ea typeface="+mn-ea"/>
        <a:cs typeface="+mn-cs"/>
      </a:defRPr>
    </a:lvl2pPr>
    <a:lvl3pPr marL="914400" algn="l" rtl="0" fontAlgn="base">
      <a:spcBef>
        <a:spcPct val="0"/>
      </a:spcBef>
      <a:spcAft>
        <a:spcPct val="0"/>
      </a:spcAft>
      <a:defRPr sz="1400" kern="1200">
        <a:solidFill>
          <a:schemeClr val="tx1"/>
        </a:solidFill>
        <a:latin typeface="Arial" pitchFamily="34" charset="0"/>
        <a:ea typeface="+mn-ea"/>
        <a:cs typeface="+mn-cs"/>
      </a:defRPr>
    </a:lvl3pPr>
    <a:lvl4pPr marL="1371600" algn="l" rtl="0" fontAlgn="base">
      <a:spcBef>
        <a:spcPct val="0"/>
      </a:spcBef>
      <a:spcAft>
        <a:spcPct val="0"/>
      </a:spcAft>
      <a:defRPr sz="1400" kern="1200">
        <a:solidFill>
          <a:schemeClr val="tx1"/>
        </a:solidFill>
        <a:latin typeface="Arial" pitchFamily="34" charset="0"/>
        <a:ea typeface="+mn-ea"/>
        <a:cs typeface="+mn-cs"/>
      </a:defRPr>
    </a:lvl4pPr>
    <a:lvl5pPr marL="1828800" algn="l" rtl="0" fontAlgn="base">
      <a:spcBef>
        <a:spcPct val="0"/>
      </a:spcBef>
      <a:spcAft>
        <a:spcPct val="0"/>
      </a:spcAft>
      <a:defRPr sz="1400" kern="1200">
        <a:solidFill>
          <a:schemeClr val="tx1"/>
        </a:solidFill>
        <a:latin typeface="Arial" pitchFamily="34" charset="0"/>
        <a:ea typeface="+mn-ea"/>
        <a:cs typeface="+mn-cs"/>
      </a:defRPr>
    </a:lvl5pPr>
    <a:lvl6pPr marL="2286000" algn="l" defTabSz="914400" rtl="0" eaLnBrk="1" latinLnBrk="0" hangingPunct="1">
      <a:defRPr sz="1400" kern="1200">
        <a:solidFill>
          <a:schemeClr val="tx1"/>
        </a:solidFill>
        <a:latin typeface="Arial" pitchFamily="34" charset="0"/>
        <a:ea typeface="+mn-ea"/>
        <a:cs typeface="+mn-cs"/>
      </a:defRPr>
    </a:lvl6pPr>
    <a:lvl7pPr marL="2743200" algn="l" defTabSz="914400" rtl="0" eaLnBrk="1" latinLnBrk="0" hangingPunct="1">
      <a:defRPr sz="1400" kern="1200">
        <a:solidFill>
          <a:schemeClr val="tx1"/>
        </a:solidFill>
        <a:latin typeface="Arial" pitchFamily="34" charset="0"/>
        <a:ea typeface="+mn-ea"/>
        <a:cs typeface="+mn-cs"/>
      </a:defRPr>
    </a:lvl7pPr>
    <a:lvl8pPr marL="3200400" algn="l" defTabSz="914400" rtl="0" eaLnBrk="1" latinLnBrk="0" hangingPunct="1">
      <a:defRPr sz="1400" kern="1200">
        <a:solidFill>
          <a:schemeClr val="tx1"/>
        </a:solidFill>
        <a:latin typeface="Arial" pitchFamily="34" charset="0"/>
        <a:ea typeface="+mn-ea"/>
        <a:cs typeface="+mn-cs"/>
      </a:defRPr>
    </a:lvl8pPr>
    <a:lvl9pPr marL="3657600" algn="l" defTabSz="914400" rtl="0" eaLnBrk="1" latinLnBrk="0" hangingPunct="1">
      <a:defRPr sz="1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865">
          <p15:clr>
            <a:srgbClr val="A4A3A4"/>
          </p15:clr>
        </p15:guide>
        <p15:guide id="2" pos="5479">
          <p15:clr>
            <a:srgbClr val="A4A3A4"/>
          </p15:clr>
        </p15:guide>
        <p15:guide id="3" orient="horz" pos="6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Hegedus" initials="K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5C040"/>
    <a:srgbClr val="A5D028"/>
    <a:srgbClr val="5BD078"/>
    <a:srgbClr val="E6BA07"/>
    <a:srgbClr val="62883B"/>
    <a:srgbClr val="BAE18F"/>
    <a:srgbClr val="99CE04"/>
    <a:srgbClr val="ADD787"/>
    <a:srgbClr val="00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57" autoAdjust="0"/>
    <p:restoredTop sz="87395" autoAdjust="0"/>
  </p:normalViewPr>
  <p:slideViewPr>
    <p:cSldViewPr snapToGrid="0">
      <p:cViewPr varScale="1">
        <p:scale>
          <a:sx n="91" d="100"/>
          <a:sy n="91" d="100"/>
        </p:scale>
        <p:origin x="636" y="78"/>
      </p:cViewPr>
      <p:guideLst>
        <p:guide orient="horz" pos="865"/>
        <p:guide pos="5479"/>
        <p:guide orient="horz" pos="64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p:scale>
          <a:sx n="60" d="100"/>
          <a:sy n="60" d="100"/>
        </p:scale>
        <p:origin x="-2454" y="-7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17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defTabSz="911322">
              <a:defRPr sz="1200">
                <a:latin typeface="Arial" pitchFamily="34" charset="0"/>
              </a:defRPr>
            </a:lvl1pPr>
          </a:lstStyle>
          <a:p>
            <a:pPr>
              <a:defRPr/>
            </a:pPr>
            <a:r>
              <a:rPr lang="en-US" dirty="0"/>
              <a:t>Internet and Computing Core Certification Guide Module A Computing Fundamentals</a:t>
            </a:r>
          </a:p>
        </p:txBody>
      </p:sp>
      <p:sp>
        <p:nvSpPr>
          <p:cNvPr id="9717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algn="r" defTabSz="911322">
              <a:defRPr sz="1200">
                <a:latin typeface="Arial" charset="0"/>
              </a:defRPr>
            </a:lvl1pPr>
          </a:lstStyle>
          <a:p>
            <a:pPr>
              <a:defRPr/>
            </a:pPr>
            <a:endParaRPr lang="en-US" dirty="0"/>
          </a:p>
        </p:txBody>
      </p:sp>
      <p:sp>
        <p:nvSpPr>
          <p:cNvPr id="9717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defTabSz="911322">
              <a:defRPr sz="1200">
                <a:latin typeface="Arial" charset="0"/>
              </a:defRPr>
            </a:lvl1pPr>
          </a:lstStyle>
          <a:p>
            <a:pPr>
              <a:defRPr/>
            </a:pPr>
            <a:endParaRPr lang="en-US" dirty="0"/>
          </a:p>
        </p:txBody>
      </p:sp>
      <p:sp>
        <p:nvSpPr>
          <p:cNvPr id="9717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r" defTabSz="911322">
              <a:defRPr sz="1200">
                <a:latin typeface="Arial" charset="0"/>
              </a:defRPr>
            </a:lvl1pPr>
          </a:lstStyle>
          <a:p>
            <a:pPr>
              <a:defRPr/>
            </a:pPr>
            <a:fld id="{5C88637F-DDEC-44B1-B222-F6613425A130}" type="slidenum">
              <a:rPr lang="en-US"/>
              <a:pPr>
                <a:defRPr/>
              </a:pPr>
              <a:t>‹#›</a:t>
            </a:fld>
            <a:endParaRPr lang="en-US" dirty="0"/>
          </a:p>
        </p:txBody>
      </p:sp>
    </p:spTree>
    <p:extLst>
      <p:ext uri="{BB962C8B-B14F-4D97-AF65-F5344CB8AC3E}">
        <p14:creationId xmlns:p14="http://schemas.microsoft.com/office/powerpoint/2010/main" val="172333510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166688"/>
            <a:ext cx="6858000" cy="322262"/>
          </a:xfrm>
          <a:prstGeom prst="rect">
            <a:avLst/>
          </a:prstGeom>
          <a:noFill/>
          <a:ln w="9525">
            <a:noFill/>
            <a:miter lim="800000"/>
            <a:headEnd/>
            <a:tailEnd/>
          </a:ln>
          <a:effectLst/>
        </p:spPr>
        <p:txBody>
          <a:bodyPr vert="horz" wrap="square" lIns="91121" tIns="45561" rIns="91121" bIns="45561" numCol="1" anchor="t" anchorCtr="0" compatLnSpc="1">
            <a:prstTxWarp prst="textNoShape">
              <a:avLst/>
            </a:prstTxWarp>
          </a:bodyPr>
          <a:lstStyle>
            <a:lvl1pPr marL="230556" indent="0" defTabSz="911322">
              <a:tabLst>
                <a:tab pos="6281105" algn="r"/>
              </a:tabLst>
              <a:defRPr sz="1100" b="1">
                <a:latin typeface="Arial" pitchFamily="34" charset="0"/>
                <a:cs typeface="Arial" pitchFamily="34" charset="0"/>
              </a:defRPr>
            </a:lvl1pPr>
          </a:lstStyle>
          <a:p>
            <a:pPr>
              <a:defRPr/>
            </a:pPr>
            <a:r>
              <a:rPr lang="en-US" dirty="0"/>
              <a:t>Internet and Computing Core Certification Guide 	Module A Computing Fundamentals</a:t>
            </a:r>
            <a:endParaRPr lang="en-CA" dirty="0"/>
          </a:p>
        </p:txBody>
      </p:sp>
      <p:sp>
        <p:nvSpPr>
          <p:cNvPr id="97283" name="Rectangle 4"/>
          <p:cNvSpPr>
            <a:spLocks noGrp="1" noRot="1" noChangeAspect="1" noChangeArrowheads="1" noTextEdit="1"/>
          </p:cNvSpPr>
          <p:nvPr>
            <p:ph type="sldImg" idx="2"/>
          </p:nvPr>
        </p:nvSpPr>
        <p:spPr bwMode="auto">
          <a:xfrm>
            <a:off x="384175" y="687388"/>
            <a:ext cx="6091238" cy="3427412"/>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5963" y="4343400"/>
            <a:ext cx="5584825" cy="4113213"/>
          </a:xfrm>
          <a:prstGeom prst="rect">
            <a:avLst/>
          </a:prstGeom>
          <a:noFill/>
          <a:ln w="9525">
            <a:noFill/>
            <a:miter lim="800000"/>
            <a:headEnd/>
            <a:tailEnd/>
          </a:ln>
          <a:effectLst/>
        </p:spPr>
        <p:txBody>
          <a:bodyPr vert="horz" wrap="square" lIns="9112" tIns="45561" rIns="9112" bIns="45561"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270" name="Rectangle 6"/>
          <p:cNvSpPr>
            <a:spLocks noGrp="1" noChangeArrowheads="1"/>
          </p:cNvSpPr>
          <p:nvPr>
            <p:ph type="ftr" sz="quarter" idx="4"/>
          </p:nvPr>
        </p:nvSpPr>
        <p:spPr bwMode="auto">
          <a:xfrm>
            <a:off x="166688" y="8680450"/>
            <a:ext cx="2971800" cy="36036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marL="230556" defTabSz="911322">
              <a:defRPr sz="800">
                <a:latin typeface="Arial" pitchFamily="34" charset="0"/>
                <a:cs typeface="Arial" pitchFamily="34" charset="0"/>
              </a:defRPr>
            </a:lvl1pPr>
          </a:lstStyle>
          <a:p>
            <a:pPr>
              <a:defRPr/>
            </a:pPr>
            <a:r>
              <a:rPr lang="en-CA" dirty="0"/>
              <a:t>© CCI Learning Solutions Inc.</a:t>
            </a:r>
          </a:p>
        </p:txBody>
      </p:sp>
      <p:sp>
        <p:nvSpPr>
          <p:cNvPr id="11271" name="Rectangle 7"/>
          <p:cNvSpPr>
            <a:spLocks noGrp="1" noChangeArrowheads="1"/>
          </p:cNvSpPr>
          <p:nvPr>
            <p:ph type="sldNum" sz="quarter" idx="5"/>
          </p:nvPr>
        </p:nvSpPr>
        <p:spPr bwMode="auto">
          <a:xfrm>
            <a:off x="4000500" y="8763000"/>
            <a:ext cx="2703513" cy="277813"/>
          </a:xfrm>
          <a:prstGeom prst="rect">
            <a:avLst/>
          </a:prstGeom>
          <a:noFill/>
          <a:ln w="9525">
            <a:noFill/>
            <a:miter lim="800000"/>
            <a:headEnd/>
            <a:tailEnd/>
          </a:ln>
          <a:effectLst/>
        </p:spPr>
        <p:txBody>
          <a:bodyPr vert="horz" wrap="square" lIns="91121" tIns="45561" rIns="91121" bIns="45561" numCol="1" anchor="b" anchorCtr="0" compatLnSpc="1">
            <a:prstTxWarp prst="textNoShape">
              <a:avLst/>
            </a:prstTxWarp>
          </a:bodyPr>
          <a:lstStyle>
            <a:lvl1pPr algn="l" defTabSz="911322">
              <a:tabLst>
                <a:tab pos="2243252" algn="r"/>
              </a:tabLst>
              <a:defRPr sz="1000">
                <a:latin typeface="Arial" pitchFamily="34" charset="0"/>
                <a:cs typeface="Arial" pitchFamily="34" charset="0"/>
              </a:defRPr>
            </a:lvl1pPr>
          </a:lstStyle>
          <a:p>
            <a:pPr>
              <a:defRPr/>
            </a:pPr>
            <a:r>
              <a:rPr lang="en-CA" dirty="0"/>
              <a:t>	</a:t>
            </a:r>
            <a:fld id="{F04A01C5-19D3-4B4B-9DC1-665A64C6CD2F}" type="slidenum">
              <a:rPr lang="en-CA"/>
              <a:pPr>
                <a:defRPr/>
              </a:pPr>
              <a:t>‹#›</a:t>
            </a:fld>
            <a:endParaRPr lang="en-US" dirty="0"/>
          </a:p>
        </p:txBody>
      </p:sp>
    </p:spTree>
    <p:extLst>
      <p:ext uri="{BB962C8B-B14F-4D97-AF65-F5344CB8AC3E}">
        <p14:creationId xmlns:p14="http://schemas.microsoft.com/office/powerpoint/2010/main" val="1748034369"/>
      </p:ext>
    </p:extLst>
  </p:cSld>
  <p:clrMap bg1="lt1" tx1="dk1" bg2="lt2" tx2="dk2" accent1="accent1" accent2="accent2" accent3="accent3" accent4="accent4" accent5="accent5" accent6="accent6" hlink="hlink" folHlink="folHlink"/>
  <p:hf/>
  <p:notesStyle>
    <a:lvl1pPr marL="114300" indent="-114300" algn="l" rtl="0" eaLnBrk="0" fontAlgn="base" hangingPunct="0">
      <a:spcBef>
        <a:spcPct val="30000"/>
      </a:spcBef>
      <a:spcAft>
        <a:spcPct val="0"/>
      </a:spcAft>
      <a:buClr>
        <a:srgbClr val="035174"/>
      </a:buClr>
      <a:buFont typeface="Wingdings" pitchFamily="2" charset="2"/>
      <a:buChar char="§"/>
      <a:defRPr sz="9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buFont typeface="Verdana" pitchFamily="34" charset="0"/>
      <a:defRPr sz="9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9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489</a:t>
            </a:r>
          </a:p>
        </p:txBody>
      </p:sp>
      <p:sp>
        <p:nvSpPr>
          <p:cNvPr id="4" name="Slide Number Placeholder 3"/>
          <p:cNvSpPr>
            <a:spLocks noGrp="1"/>
          </p:cNvSpPr>
          <p:nvPr>
            <p:ph type="sldNum" sz="quarter" idx="10"/>
          </p:nvPr>
        </p:nvSpPr>
        <p:spPr/>
        <p:txBody>
          <a:bodyPr/>
          <a:lstStyle/>
          <a:p>
            <a:fld id="{8C1B23D2-AEFA-4669-8D14-C57A190566F4}" type="slidenum">
              <a:rPr lang="en-US" smtClean="0"/>
              <a:t>2</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495</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11</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495</a:t>
            </a:r>
            <a:endParaRPr lang="en-US" dirty="0"/>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12</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496</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13</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496</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14</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497-498</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15</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498</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16</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499</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17</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500</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18</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502</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19</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503</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20</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489</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503</a:t>
            </a:r>
          </a:p>
          <a:p>
            <a:r>
              <a:rPr lang="en-US" dirty="0"/>
              <a:t>Objective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21</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504</a:t>
            </a:r>
          </a:p>
          <a:p>
            <a:r>
              <a:rPr lang="en-US" dirty="0"/>
              <a:t>Objective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22</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504</a:t>
            </a:r>
          </a:p>
          <a:p>
            <a:r>
              <a:rPr lang="en-US" dirty="0"/>
              <a:t>Objective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23</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504-505</a:t>
            </a:r>
          </a:p>
          <a:p>
            <a:r>
              <a:rPr lang="en-US" dirty="0"/>
              <a:t>Objective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24</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505</a:t>
            </a:r>
          </a:p>
          <a:p>
            <a:r>
              <a:rPr lang="en-US"/>
              <a:t>Objective 3.1</a:t>
            </a:r>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25</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505-506</a:t>
            </a:r>
          </a:p>
          <a:p>
            <a:r>
              <a:rPr lang="en-US" dirty="0"/>
              <a:t>Objective 3.1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26</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506</a:t>
            </a:r>
          </a:p>
          <a:p>
            <a:r>
              <a:rPr lang="en-US" dirty="0"/>
              <a:t>Objective 3.1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27</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507</a:t>
            </a:r>
          </a:p>
          <a:p>
            <a:r>
              <a:rPr lang="en-US" dirty="0"/>
              <a:t>Objective 3.1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28</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507</a:t>
            </a:r>
          </a:p>
          <a:p>
            <a:r>
              <a:rPr lang="en-US" dirty="0"/>
              <a:t>Objective 3.1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29</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507</a:t>
            </a:r>
          </a:p>
          <a:p>
            <a:r>
              <a:rPr lang="en-US" dirty="0"/>
              <a:t>Objective 3.1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30</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489</a:t>
            </a:r>
          </a:p>
          <a:p>
            <a:r>
              <a:rPr lang="en-US"/>
              <a:t>Objective 3.1, 3.2, 4.1</a:t>
            </a:r>
          </a:p>
          <a:p>
            <a:endParaRPr lang="en-US"/>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508</a:t>
            </a:r>
          </a:p>
          <a:p>
            <a:r>
              <a:rPr lang="en-US" dirty="0"/>
              <a:t>Objective 3.1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31</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508-509</a:t>
            </a:r>
          </a:p>
          <a:p>
            <a:r>
              <a:rPr lang="en-US" dirty="0"/>
              <a:t>Objective 3.1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32</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510</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33</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510</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34</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35</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36</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512</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37</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38</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39</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513</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40</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490</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514</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41</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42</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515</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43</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515</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44</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516</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45</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517</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46</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517</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47</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518</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48</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518</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49</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520</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50</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490</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521</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51</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521</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52</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522</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53</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54</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55</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524</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56</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525</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57</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525</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58</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527</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59</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527</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60</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490</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7</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528</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61</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529</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62</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530</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63</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530-531</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64</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532-533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65</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533</a:t>
            </a:r>
          </a:p>
          <a:p>
            <a:endParaRPr lang="en-US" dirty="0"/>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66</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534</a:t>
            </a:r>
          </a:p>
        </p:txBody>
      </p:sp>
      <p:sp>
        <p:nvSpPr>
          <p:cNvPr id="4" name="Slide Number Placeholder 3"/>
          <p:cNvSpPr>
            <a:spLocks noGrp="1"/>
          </p:cNvSpPr>
          <p:nvPr>
            <p:ph type="sldNum" sz="quarter" idx="10"/>
          </p:nvPr>
        </p:nvSpPr>
        <p:spPr/>
        <p:txBody>
          <a:bodyPr/>
          <a:lstStyle/>
          <a:p>
            <a:fld id="{8C1B23D2-AEFA-4669-8D14-C57A190566F4}" type="slidenum">
              <a:rPr lang="en-US" smtClean="0"/>
              <a:t>67</a:t>
            </a:fld>
            <a:endParaRPr lang="en-US" dirty="0"/>
          </a:p>
        </p:txBody>
      </p:sp>
    </p:spTree>
    <p:extLst>
      <p:ext uri="{BB962C8B-B14F-4D97-AF65-F5344CB8AC3E}">
        <p14:creationId xmlns:p14="http://schemas.microsoft.com/office/powerpoint/2010/main" val="3363002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535</a:t>
            </a:r>
          </a:p>
          <a:p>
            <a:r>
              <a:rPr lang="en-US" dirty="0"/>
              <a:t>There are a number of ways you can have students complete </a:t>
            </a:r>
            <a:r>
              <a:rPr lang="en-US"/>
              <a:t>the Câu hỏi ôn tập </a:t>
            </a:r>
            <a:r>
              <a:rPr lang="en-US" dirty="0"/>
              <a:t>to ensure students</a:t>
            </a:r>
            <a:r>
              <a:rPr lang="en-US" baseline="0" dirty="0"/>
              <a:t> comprehend the concepts and are comfortable with the topics in this lesson</a:t>
            </a:r>
            <a:r>
              <a:rPr lang="en-US" dirty="0"/>
              <a:t>:</a:t>
            </a:r>
          </a:p>
          <a:p>
            <a:pPr marL="171450" indent="-171450">
              <a:buFontTx/>
              <a:buChar char="-"/>
            </a:pPr>
            <a:r>
              <a:rPr lang="en-US" dirty="0"/>
              <a:t>As a group for</a:t>
            </a:r>
            <a:r>
              <a:rPr lang="en-US" baseline="0" dirty="0"/>
              <a:t> open discussion and participation by all students</a:t>
            </a:r>
          </a:p>
          <a:p>
            <a:pPr marL="171450" indent="-171450">
              <a:buFontTx/>
              <a:buChar char="-"/>
            </a:pPr>
            <a:r>
              <a:rPr lang="en-US" baseline="0" dirty="0"/>
              <a:t>In smaller groups for discussion between the members of those groups</a:t>
            </a:r>
          </a:p>
          <a:p>
            <a:pPr marL="171450" indent="-171450">
              <a:buFontTx/>
              <a:buChar char="-"/>
            </a:pPr>
            <a:r>
              <a:rPr lang="en-US" baseline="0" dirty="0"/>
              <a:t>Students can answer </a:t>
            </a:r>
            <a:r>
              <a:rPr lang="en-US" baseline="0"/>
              <a:t>the Câu hỏi ôn tập </a:t>
            </a:r>
            <a:r>
              <a:rPr lang="en-US" baseline="0" dirty="0"/>
              <a:t>on their own and exchange papers so they can mark each other’s papers</a:t>
            </a:r>
          </a:p>
          <a:p>
            <a:pPr marL="171450" indent="-171450">
              <a:buFontTx/>
              <a:buChar char="-"/>
            </a:pPr>
            <a:r>
              <a:rPr lang="en-US" dirty="0"/>
              <a:t>Students can answer </a:t>
            </a:r>
            <a:r>
              <a:rPr lang="en-US"/>
              <a:t>the Câu hỏi ôn tập </a:t>
            </a:r>
            <a:r>
              <a:rPr lang="en-US" dirty="0"/>
              <a:t>on their own and check</a:t>
            </a:r>
            <a:r>
              <a:rPr lang="en-US" baseline="0" dirty="0"/>
              <a:t> the answers from a printed copy of the Answers (available from the Instructor Resources)</a:t>
            </a:r>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68</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535</a:t>
            </a:r>
          </a:p>
        </p:txBody>
      </p:sp>
      <p:sp>
        <p:nvSpPr>
          <p:cNvPr id="4" name="Slide Number Placeholder 3"/>
          <p:cNvSpPr>
            <a:spLocks noGrp="1"/>
          </p:cNvSpPr>
          <p:nvPr>
            <p:ph type="sldNum" sz="quarter" idx="10"/>
          </p:nvPr>
        </p:nvSpPr>
        <p:spPr/>
        <p:txBody>
          <a:bodyPr/>
          <a:lstStyle/>
          <a:p>
            <a:fld id="{8C1B23D2-AEFA-4669-8D14-C57A190566F4}" type="slidenum">
              <a:rPr lang="en-US" smtClean="0"/>
              <a:t>69</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535</a:t>
            </a:r>
          </a:p>
        </p:txBody>
      </p:sp>
      <p:sp>
        <p:nvSpPr>
          <p:cNvPr id="4" name="Slide Number Placeholder 3"/>
          <p:cNvSpPr>
            <a:spLocks noGrp="1"/>
          </p:cNvSpPr>
          <p:nvPr>
            <p:ph type="sldNum" sz="quarter" idx="10"/>
          </p:nvPr>
        </p:nvSpPr>
        <p:spPr/>
        <p:txBody>
          <a:bodyPr/>
          <a:lstStyle/>
          <a:p>
            <a:fld id="{8C1B23D2-AEFA-4669-8D14-C57A190566F4}" type="slidenum">
              <a:rPr lang="en-US" smtClean="0"/>
              <a:t>70</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491</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8</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535</a:t>
            </a:r>
          </a:p>
        </p:txBody>
      </p:sp>
      <p:sp>
        <p:nvSpPr>
          <p:cNvPr id="4" name="Slide Number Placeholder 3"/>
          <p:cNvSpPr>
            <a:spLocks noGrp="1"/>
          </p:cNvSpPr>
          <p:nvPr>
            <p:ph type="sldNum" sz="quarter" idx="10"/>
          </p:nvPr>
        </p:nvSpPr>
        <p:spPr/>
        <p:txBody>
          <a:bodyPr/>
          <a:lstStyle/>
          <a:p>
            <a:fld id="{8C1B23D2-AEFA-4669-8D14-C57A190566F4}" type="slidenum">
              <a:rPr lang="en-US" smtClean="0"/>
              <a:t>71</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536</a:t>
            </a:r>
          </a:p>
        </p:txBody>
      </p:sp>
      <p:sp>
        <p:nvSpPr>
          <p:cNvPr id="4" name="Slide Number Placeholder 3"/>
          <p:cNvSpPr>
            <a:spLocks noGrp="1"/>
          </p:cNvSpPr>
          <p:nvPr>
            <p:ph type="sldNum" sz="quarter" idx="10"/>
          </p:nvPr>
        </p:nvSpPr>
        <p:spPr/>
        <p:txBody>
          <a:bodyPr/>
          <a:lstStyle/>
          <a:p>
            <a:fld id="{8C1B23D2-AEFA-4669-8D14-C57A190566F4}" type="slidenum">
              <a:rPr lang="en-US" smtClean="0"/>
              <a:t>72</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536</a:t>
            </a:r>
            <a:endParaRPr lang="en-US" dirty="0"/>
          </a:p>
        </p:txBody>
      </p:sp>
      <p:sp>
        <p:nvSpPr>
          <p:cNvPr id="4" name="Slide Number Placeholder 3"/>
          <p:cNvSpPr>
            <a:spLocks noGrp="1"/>
          </p:cNvSpPr>
          <p:nvPr>
            <p:ph type="sldNum" sz="quarter" idx="10"/>
          </p:nvPr>
        </p:nvSpPr>
        <p:spPr/>
        <p:txBody>
          <a:bodyPr/>
          <a:lstStyle/>
          <a:p>
            <a:fld id="{8C1B23D2-AEFA-4669-8D14-C57A190566F4}" type="slidenum">
              <a:rPr lang="en-US" smtClean="0"/>
              <a:t>73</a:t>
            </a:fld>
            <a:endParaRPr lang="en-US" dirty="0"/>
          </a:p>
        </p:txBody>
      </p:sp>
    </p:spTree>
    <p:extLst>
      <p:ext uri="{BB962C8B-B14F-4D97-AF65-F5344CB8AC3E}">
        <p14:creationId xmlns:p14="http://schemas.microsoft.com/office/powerpoint/2010/main" val="3929724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dirty="0"/>
              <a:t> 492</a:t>
            </a:r>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9</a:t>
            </a:fld>
            <a:endParaRPr lang="en-US" dirty="0"/>
          </a:p>
        </p:txBody>
      </p:sp>
    </p:spTree>
    <p:extLst>
      <p:ext uri="{BB962C8B-B14F-4D97-AF65-F5344CB8AC3E}">
        <p14:creationId xmlns:p14="http://schemas.microsoft.com/office/powerpoint/2010/main" val="2976796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7388"/>
            <a:ext cx="6091238" cy="3427412"/>
          </a:xfrm>
        </p:spPr>
      </p:sp>
      <p:sp>
        <p:nvSpPr>
          <p:cNvPr id="3" name="Notes Placeholder 2"/>
          <p:cNvSpPr>
            <a:spLocks noGrp="1"/>
          </p:cNvSpPr>
          <p:nvPr>
            <p:ph type="body" idx="1"/>
          </p:nvPr>
        </p:nvSpPr>
        <p:spPr/>
        <p:txBody>
          <a:bodyPr/>
          <a:lstStyle/>
          <a:p>
            <a:r>
              <a:rPr lang="en-US" dirty="0" err="1"/>
              <a:t>Pg</a:t>
            </a:r>
            <a:r>
              <a:rPr lang="en-US"/>
              <a:t> 492</a:t>
            </a:r>
            <a:endParaRPr lang="en-US" dirty="0"/>
          </a:p>
          <a:p>
            <a:r>
              <a:rPr lang="en-US" dirty="0"/>
              <a:t>Objective 3.1, 3.2, 4.1</a:t>
            </a:r>
          </a:p>
          <a:p>
            <a:endParaRPr lang="en-US" dirty="0"/>
          </a:p>
        </p:txBody>
      </p:sp>
      <p:sp>
        <p:nvSpPr>
          <p:cNvPr id="4" name="Header Placeholder 3"/>
          <p:cNvSpPr>
            <a:spLocks noGrp="1"/>
          </p:cNvSpPr>
          <p:nvPr>
            <p:ph type="hdr" sz="quarter" idx="10"/>
          </p:nvPr>
        </p:nvSpPr>
        <p:spPr/>
        <p:txBody>
          <a:bodyPr/>
          <a:lstStyle/>
          <a:p>
            <a:pPr>
              <a:defRPr/>
            </a:pPr>
            <a:r>
              <a:rPr lang="en-US"/>
              <a:t>Internet and Computing Core Certification Guide 	Module A Computing Fundamentals</a:t>
            </a:r>
            <a:endParaRPr lang="en-CA" dirty="0"/>
          </a:p>
        </p:txBody>
      </p:sp>
      <p:sp>
        <p:nvSpPr>
          <p:cNvPr id="5" name="Footer Placeholder 4"/>
          <p:cNvSpPr>
            <a:spLocks noGrp="1"/>
          </p:cNvSpPr>
          <p:nvPr>
            <p:ph type="ftr" sz="quarter" idx="11"/>
          </p:nvPr>
        </p:nvSpPr>
        <p:spPr/>
        <p:txBody>
          <a:bodyPr/>
          <a:lstStyle/>
          <a:p>
            <a:pPr>
              <a:defRPr/>
            </a:pPr>
            <a:r>
              <a:rPr lang="en-CA"/>
              <a:t>© CCI Learning Solutions Inc.</a:t>
            </a:r>
            <a:endParaRPr lang="en-CA" dirty="0"/>
          </a:p>
        </p:txBody>
      </p:sp>
      <p:sp>
        <p:nvSpPr>
          <p:cNvPr id="6" name="Slide Number Placeholder 5"/>
          <p:cNvSpPr>
            <a:spLocks noGrp="1"/>
          </p:cNvSpPr>
          <p:nvPr>
            <p:ph type="sldNum" sz="quarter" idx="12"/>
          </p:nvPr>
        </p:nvSpPr>
        <p:spPr/>
        <p:txBody>
          <a:bodyPr/>
          <a:lstStyle/>
          <a:p>
            <a:pPr>
              <a:defRPr/>
            </a:pPr>
            <a:r>
              <a:rPr lang="en-CA"/>
              <a:t>	</a:t>
            </a:r>
            <a:fld id="{F04A01C5-19D3-4B4B-9DC1-665A64C6CD2F}" type="slidenum">
              <a:rPr lang="en-CA" smtClean="0"/>
              <a:pPr>
                <a:defRPr/>
              </a:pPr>
              <a:t>10</a:t>
            </a:fld>
            <a:endParaRPr lang="en-US" dirty="0"/>
          </a:p>
        </p:txBody>
      </p:sp>
    </p:spTree>
    <p:extLst>
      <p:ext uri="{BB962C8B-B14F-4D97-AF65-F5344CB8AC3E}">
        <p14:creationId xmlns:p14="http://schemas.microsoft.com/office/powerpoint/2010/main" val="2976796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34048" y="239444"/>
            <a:ext cx="5841442" cy="594066"/>
          </a:xfrm>
        </p:spPr>
        <p:txBody>
          <a:bodyPr/>
          <a:lstStyle>
            <a:lvl1pPr algn="ctr">
              <a:defRPr>
                <a:solidFill>
                  <a:schemeClr val="bg1"/>
                </a:solidFill>
              </a:defRPr>
            </a:lvl1pPr>
          </a:lstStyle>
          <a:p>
            <a:r>
              <a:rPr lang="en-US" dirty="0"/>
              <a:t>CLICK TO EDIT TITLE</a:t>
            </a:r>
          </a:p>
        </p:txBody>
      </p:sp>
      <p:sp>
        <p:nvSpPr>
          <p:cNvPr id="3" name="Content Placeholder 2"/>
          <p:cNvSpPr>
            <a:spLocks noGrp="1"/>
          </p:cNvSpPr>
          <p:nvPr>
            <p:ph idx="1" hasCustomPrompt="1"/>
          </p:nvPr>
        </p:nvSpPr>
        <p:spPr/>
        <p:txBody>
          <a:bodyPr>
            <a:normAutofit/>
          </a:bodyPr>
          <a:lstStyle>
            <a:lvl1pPr marL="338138" indent="-338138">
              <a:buFont typeface="Wingdings" panose="05000000000000000000" pitchFamily="2" charset="2"/>
              <a:buChar char="v"/>
              <a:defRPr sz="2400" baseline="0">
                <a:latin typeface="Times New Roman" pitchFamily="18" charset="0"/>
                <a:cs typeface="Times New Roman" pitchFamily="18" charset="0"/>
              </a:defRPr>
            </a:lvl1pPr>
            <a:lvl2pPr marL="688975" indent="-350838">
              <a:buSzPct val="70000"/>
              <a:buFont typeface="Wingdings" panose="05000000000000000000" pitchFamily="2" charset="2"/>
              <a:buChar char="q"/>
              <a:defRPr sz="2200">
                <a:latin typeface="Times New Roman" pitchFamily="18" charset="0"/>
                <a:cs typeface="Times New Roman" pitchFamily="18" charset="0"/>
              </a:defRPr>
            </a:lvl2pPr>
            <a:lvl3pPr marL="1027113" indent="-338138">
              <a:buFont typeface="Wingdings" pitchFamily="2" charset="2"/>
              <a:buChar char="§"/>
              <a:defRPr sz="2000" baseline="0">
                <a:latin typeface="Times New Roman" pitchFamily="18" charset="0"/>
                <a:cs typeface="Times New Roman" pitchFamily="18" charset="0"/>
              </a:defRPr>
            </a:lvl3pPr>
            <a:lvl4pPr marL="1377950" indent="-350838">
              <a:buFont typeface="Times New Roman" pitchFamily="18" charset="0"/>
              <a:buChar char="-"/>
              <a:defRPr sz="1800">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p:txBody>
          <a:bodyPr/>
          <a:lstStyle/>
          <a:p>
            <a:fld id="{3AF28FE4-EFC2-4092-A2C8-7D9F1EE6E442}" type="datetime1">
              <a:rPr lang="en-US" smtClean="0"/>
              <a:t>9/8/2016</a:t>
            </a:fld>
            <a:endParaRPr lang="en-US" dirty="0"/>
          </a:p>
        </p:txBody>
      </p:sp>
      <p:sp>
        <p:nvSpPr>
          <p:cNvPr id="5" name="Footer Placeholder 4"/>
          <p:cNvSpPr>
            <a:spLocks noGrp="1"/>
          </p:cNvSpPr>
          <p:nvPr>
            <p:ph type="ftr" sz="quarter" idx="11"/>
          </p:nvPr>
        </p:nvSpPr>
        <p:spPr/>
        <p:txBody>
          <a:bodyPr/>
          <a:lstStyle/>
          <a:p>
            <a:r>
              <a:rPr lang="en-US"/>
              <a:t>© CCI Learning Solutions Inc.</a:t>
            </a:r>
            <a:endParaRPr lang="en-US" dirty="0"/>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201889"/>
            <a:ext cx="731520" cy="731520"/>
          </a:xfrm>
          <a:prstGeom prst="rect">
            <a:avLst/>
          </a:prstGeom>
        </p:spPr>
      </p:pic>
    </p:spTree>
    <p:extLst>
      <p:ext uri="{BB962C8B-B14F-4D97-AF65-F5344CB8AC3E}">
        <p14:creationId xmlns:p14="http://schemas.microsoft.com/office/powerpoint/2010/main" val="1991960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t>© CCI Learning Solutions Inc.</a:t>
            </a:r>
          </a:p>
        </p:txBody>
      </p:sp>
      <p:sp>
        <p:nvSpPr>
          <p:cNvPr id="6" name="Slide Number Placeholder 5"/>
          <p:cNvSpPr>
            <a:spLocks noGrp="1"/>
          </p:cNvSpPr>
          <p:nvPr>
            <p:ph type="sldNum" sz="quarter" idx="12"/>
          </p:nvPr>
        </p:nvSpPr>
        <p:spPr/>
        <p:txBody>
          <a:bodyPr/>
          <a:lstStyle/>
          <a:p>
            <a:fld id="{45FB6C65-6715-49C2-A781-2C0369051A11}" type="slidenum">
              <a:rPr lang="en-US" smtClean="0"/>
              <a:t>‹#›</a:t>
            </a:fld>
            <a:endParaRPr lang="en-US"/>
          </a:p>
        </p:txBody>
      </p:sp>
      <p:sp>
        <p:nvSpPr>
          <p:cNvPr id="7" name="Title 1"/>
          <p:cNvSpPr txBox="1">
            <a:spLocks/>
          </p:cNvSpPr>
          <p:nvPr userDrawn="1"/>
        </p:nvSpPr>
        <p:spPr>
          <a:xfrm>
            <a:off x="1524000" y="249492"/>
            <a:ext cx="5841442" cy="594066"/>
          </a:xfrm>
          <a:prstGeom prst="rect">
            <a:avLst/>
          </a:prstGeom>
          <a:solidFill>
            <a:srgbClr val="0070C0"/>
          </a:solidFill>
        </p:spPr>
        <p:txBody>
          <a:bodyPr vert="horz" lIns="91440" tIns="45720" rIns="91440" bIns="45720" rtlCol="0" anchor="ctr">
            <a:normAutofit/>
          </a:bodyPr>
          <a:lst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US"/>
              <a:t>CLICK TO EDIT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1509" y="201889"/>
            <a:ext cx="731520" cy="731520"/>
          </a:xfrm>
          <a:prstGeom prst="rect">
            <a:avLst/>
          </a:prstGeom>
        </p:spPr>
      </p:pic>
    </p:spTree>
    <p:extLst>
      <p:ext uri="{BB962C8B-B14F-4D97-AF65-F5344CB8AC3E}">
        <p14:creationId xmlns:p14="http://schemas.microsoft.com/office/powerpoint/2010/main" val="408441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4096" y="239444"/>
            <a:ext cx="5841442" cy="594066"/>
          </a:xfrm>
          <a:prstGeom prst="rect">
            <a:avLst/>
          </a:prstGeom>
          <a:solidFill>
            <a:srgbClr val="0070C0"/>
          </a:solidFill>
        </p:spPr>
        <p:txBody>
          <a:bodyPr vert="horz" lIns="91440" tIns="45720" rIns="91440" bIns="45720" rtlCol="0" anchor="ctr">
            <a:normAutofit/>
          </a:bodyPr>
          <a:lstStyle/>
          <a:p>
            <a:r>
              <a:rPr lang="en-US" dirty="0"/>
              <a:t>CLICK TO EDIT TITLE</a:t>
            </a:r>
          </a:p>
        </p:txBody>
      </p:sp>
      <p:sp>
        <p:nvSpPr>
          <p:cNvPr id="3" name="Text Placeholder 2"/>
          <p:cNvSpPr>
            <a:spLocks noGrp="1"/>
          </p:cNvSpPr>
          <p:nvPr>
            <p:ph type="body" idx="1"/>
          </p:nvPr>
        </p:nvSpPr>
        <p:spPr>
          <a:xfrm>
            <a:off x="150725" y="951570"/>
            <a:ext cx="8383675" cy="3726414"/>
          </a:xfrm>
          <a:prstGeom prst="rect">
            <a:avLst/>
          </a:prstGeom>
        </p:spPr>
        <p:txBody>
          <a:bodyPr vert="horz" lIns="91440" tIns="45720" rIns="91440" bIns="45720" rtlCol="0">
            <a:normAutofit/>
          </a:bodyPr>
          <a:lstStyle/>
          <a:p>
            <a:pPr marL="0" lvl="0" indent="0"/>
            <a:r>
              <a:rPr lang="en-US" dirty="0"/>
              <a:t>Click to edit text</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fld id="{F465DAAB-CF63-4EE8-A19A-7515F23BCA85}" type="datetime1">
              <a:rPr lang="en-US" smtClean="0"/>
              <a:t>9/8/2016</a:t>
            </a:fld>
            <a:endParaRPr lang="en-US" dirty="0"/>
          </a:p>
        </p:txBody>
      </p:sp>
      <p:sp>
        <p:nvSpPr>
          <p:cNvPr id="5" name="Footer Placeholder 4"/>
          <p:cNvSpPr>
            <a:spLocks noGrp="1"/>
          </p:cNvSpPr>
          <p:nvPr>
            <p:ph type="ftr" sz="quarter" idx="3"/>
          </p:nvPr>
        </p:nvSpPr>
        <p:spPr>
          <a:xfrm>
            <a:off x="3124200" y="4743450"/>
            <a:ext cx="2895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r>
              <a:rPr lang="en-US"/>
              <a:t>© CCI Learning Solutions Inc.</a:t>
            </a:r>
            <a:endParaRPr lang="en-US" dirty="0"/>
          </a:p>
        </p:txBody>
      </p:sp>
      <p:sp>
        <p:nvSpPr>
          <p:cNvPr id="6" name="Slide Number Placeholder 5"/>
          <p:cNvSpPr>
            <a:spLocks noGrp="1"/>
          </p:cNvSpPr>
          <p:nvPr>
            <p:ph type="sldNum" sz="quarter" idx="4"/>
          </p:nvPr>
        </p:nvSpPr>
        <p:spPr>
          <a:xfrm>
            <a:off x="6400800" y="4743450"/>
            <a:ext cx="2133600" cy="273844"/>
          </a:xfrm>
          <a:prstGeom prst="rect">
            <a:avLst/>
          </a:prstGeom>
        </p:spPr>
        <p:txBody>
          <a:bodyPr vert="horz" lIns="91440" tIns="45720" rIns="91440" bIns="45720" rtlCol="0" anchor="ctr"/>
          <a:lstStyle>
            <a:lvl1pPr algn="ctr">
              <a:defRPr sz="1200">
                <a:solidFill>
                  <a:schemeClr val="tx1">
                    <a:tint val="75000"/>
                  </a:schemeClr>
                </a:solidFill>
                <a:latin typeface="Times New Roman" pitchFamily="18" charset="0"/>
                <a:cs typeface="Times New Roman" pitchFamily="18" charset="0"/>
              </a:defRPr>
            </a:lvl1pPr>
          </a:lstStyle>
          <a:p>
            <a:pPr>
              <a:defRPr/>
            </a:pPr>
            <a:fld id="{32C7E6D7-D697-4F57-BB64-AF588BE1D64B}" type="slidenum">
              <a:rPr lang="en-US" smtClean="0"/>
              <a:pPr>
                <a:defRPr/>
              </a:pPr>
              <a:t>‹#›</a:t>
            </a:fld>
            <a:endParaRPr lang="en-US" dirty="0"/>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571509" y="201889"/>
            <a:ext cx="731520" cy="731520"/>
          </a:xfrm>
          <a:prstGeom prst="rect">
            <a:avLst/>
          </a:prstGeom>
        </p:spPr>
      </p:pic>
    </p:spTree>
    <p:extLst>
      <p:ext uri="{BB962C8B-B14F-4D97-AF65-F5344CB8AC3E}">
        <p14:creationId xmlns:p14="http://schemas.microsoft.com/office/powerpoint/2010/main" val="935979641"/>
      </p:ext>
    </p:extLst>
  </p:cSld>
  <p:clrMap bg1="lt1" tx1="dk1" bg2="lt2" tx2="dk2" accent1="accent1" accent2="accent2" accent3="accent3" accent4="accent4" accent5="accent5" accent6="accent6" hlink="hlink" folHlink="folHlink"/>
  <p:sldLayoutIdLst>
    <p:sldLayoutId id="2147483919" r:id="rId1"/>
    <p:sldLayoutId id="2147483934"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hf hdr="0" dt="0"/>
  <p:txStyles>
    <p:titleStyle>
      <a:lvl1pPr algn="ctr" defTabSz="914400" rtl="0" eaLnBrk="1" latinLnBrk="0" hangingPunct="1">
        <a:spcBef>
          <a:spcPct val="0"/>
        </a:spcBef>
        <a:buNone/>
        <a:defRPr sz="3200" b="1" kern="1200">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p:titleStyle>
    <p:bodyStyle>
      <a:lvl1pPr marL="463550" indent="0" algn="l" defTabSz="914400" rtl="0" eaLnBrk="1" latinLnBrk="0" hangingPunct="1">
        <a:spcBef>
          <a:spcPct val="20000"/>
        </a:spcBef>
        <a:buClr>
          <a:srgbClr val="002060"/>
        </a:buClr>
        <a:buSzPct val="80000"/>
        <a:buFont typeface="Wingdings" panose="05000000000000000000" pitchFamily="2" charset="2"/>
        <a:buChar char="v"/>
        <a:defRPr lang="en-US" sz="2400" kern="1200" baseline="0" dirty="0" smtClean="0">
          <a:solidFill>
            <a:schemeClr val="tx1"/>
          </a:solidFill>
          <a:latin typeface="Times New Roman" pitchFamily="18" charset="0"/>
          <a:ea typeface="+mn-ea"/>
          <a:cs typeface="Times New Roman" pitchFamily="18" charset="0"/>
        </a:defRPr>
      </a:lvl1pPr>
      <a:lvl2pPr marL="688975" indent="-350838" algn="l" defTabSz="914400" rtl="0" eaLnBrk="1" latinLnBrk="0" hangingPunct="1">
        <a:spcBef>
          <a:spcPct val="20000"/>
        </a:spcBef>
        <a:buClr>
          <a:srgbClr val="002060"/>
        </a:buClr>
        <a:buSzPct val="70000"/>
        <a:buFont typeface="Wingdings" panose="05000000000000000000" pitchFamily="2" charset="2"/>
        <a:buChar char="q"/>
        <a:defRPr lang="en-US" sz="2200" kern="1200" dirty="0" smtClean="0">
          <a:solidFill>
            <a:schemeClr val="tx1"/>
          </a:solidFill>
          <a:latin typeface="Times New Roman" pitchFamily="18" charset="0"/>
          <a:ea typeface="+mn-ea"/>
          <a:cs typeface="Times New Roman" pitchFamily="18" charset="0"/>
        </a:defRPr>
      </a:lvl2pPr>
      <a:lvl3pPr marL="1027113" indent="-338138" algn="l" defTabSz="914400" rtl="0" eaLnBrk="1" latinLnBrk="0" hangingPunct="1">
        <a:spcBef>
          <a:spcPct val="20000"/>
        </a:spcBef>
        <a:buClr>
          <a:srgbClr val="002060"/>
        </a:buClr>
        <a:buFont typeface="Wingdings" pitchFamily="2" charset="2"/>
        <a:buChar char="§"/>
        <a:defRPr lang="en-US" sz="2000" kern="1200" baseline="0" dirty="0" smtClean="0">
          <a:solidFill>
            <a:schemeClr val="tx1"/>
          </a:solidFill>
          <a:latin typeface="Times New Roman" pitchFamily="18" charset="0"/>
          <a:ea typeface="+mn-ea"/>
          <a:cs typeface="Times New Roman" pitchFamily="18" charset="0"/>
        </a:defRPr>
      </a:lvl3pPr>
      <a:lvl4pPr marL="1377950" indent="-350838" algn="l" defTabSz="914400" rtl="0" eaLnBrk="1" latinLnBrk="0" hangingPunct="1">
        <a:spcBef>
          <a:spcPct val="20000"/>
        </a:spcBef>
        <a:buClr>
          <a:srgbClr val="002060"/>
        </a:buClr>
        <a:buFont typeface="Times New Roman" pitchFamily="18" charset="0"/>
        <a:buChar char="-"/>
        <a:defRPr lang="en-US" sz="1800" kern="1200" dirty="0" smtClean="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52847" y="3876608"/>
            <a:ext cx="6400800" cy="644021"/>
          </a:xfrm>
          <a:solidFill>
            <a:srgbClr val="0070C0"/>
          </a:solidFill>
        </p:spPr>
        <p:txBody>
          <a:bodyPr vert="horz" lIns="91440" tIns="45720" rIns="91440" bIns="45720" rtlCol="0" anchor="ctr">
            <a:normAutofit/>
          </a:bodyPr>
          <a:lstStyle/>
          <a:p>
            <a:pPr>
              <a:spcBef>
                <a:spcPts val="600"/>
              </a:spcBef>
            </a:pPr>
            <a:r>
              <a:rPr lang="en-US" sz="3200" b="1">
                <a:solidFill>
                  <a:schemeClr val="bg1"/>
                </a:solidFill>
                <a:effectLst>
                  <a:outerShdw blurRad="38100" dist="38100" dir="2700000" algn="tl">
                    <a:srgbClr val="000000">
                      <a:alpha val="43137"/>
                    </a:srgbClr>
                  </a:outerShdw>
                </a:effectLst>
                <a:ea typeface="+mj-ea"/>
              </a:rPr>
              <a:t>Bài </a:t>
            </a:r>
            <a:r>
              <a:rPr lang="en-US" sz="3200" b="1" dirty="0">
                <a:solidFill>
                  <a:schemeClr val="bg1"/>
                </a:solidFill>
                <a:effectLst>
                  <a:outerShdw blurRad="38100" dist="38100" dir="2700000" algn="tl">
                    <a:srgbClr val="000000">
                      <a:alpha val="43137"/>
                    </a:srgbClr>
                  </a:outerShdw>
                </a:effectLst>
                <a:ea typeface="+mj-ea"/>
              </a:rPr>
              <a:t>14</a:t>
            </a:r>
            <a:r>
              <a:rPr lang="en-US" sz="3200" b="1">
                <a:solidFill>
                  <a:schemeClr val="bg1"/>
                </a:solidFill>
                <a:effectLst>
                  <a:outerShdw blurRad="38100" dist="38100" dir="2700000" algn="tl">
                    <a:srgbClr val="000000">
                      <a:alpha val="43137"/>
                    </a:srgbClr>
                  </a:outerShdw>
                </a:effectLst>
                <a:ea typeface="+mj-ea"/>
              </a:rPr>
              <a:t>: Truyền thông kỹ thuật số</a:t>
            </a:r>
            <a:endParaRPr lang="en-US" sz="3200" b="1" dirty="0">
              <a:solidFill>
                <a:schemeClr val="bg1"/>
              </a:solidFill>
              <a:effectLst>
                <a:outerShdw blurRad="38100" dist="38100" dir="2700000" algn="tl">
                  <a:srgbClr val="000000">
                    <a:alpha val="43137"/>
                  </a:srgbClr>
                </a:outerShdw>
              </a:effectLst>
              <a:ea typeface="+mj-ea"/>
            </a:endParaRPr>
          </a:p>
        </p:txBody>
      </p:sp>
      <p:sp>
        <p:nvSpPr>
          <p:cNvPr id="9" name="Footer Placeholder 8"/>
          <p:cNvSpPr>
            <a:spLocks noGrp="1"/>
          </p:cNvSpPr>
          <p:nvPr>
            <p:ph type="ftr" sz="quarter" idx="11"/>
          </p:nvPr>
        </p:nvSpPr>
        <p:spPr/>
        <p:txBody>
          <a:bodyPr/>
          <a:lstStyle/>
          <a:p>
            <a:r>
              <a:rPr lang="en-US"/>
              <a:t>© CCI Learning Solutions Inc.</a:t>
            </a:r>
            <a:endParaRPr lang="en-US" dirty="0"/>
          </a:p>
        </p:txBody>
      </p:sp>
      <p:sp>
        <p:nvSpPr>
          <p:cNvPr id="10" name="Slide Number Placeholder 9"/>
          <p:cNvSpPr>
            <a:spLocks noGrp="1"/>
          </p:cNvSpPr>
          <p:nvPr>
            <p:ph type="sldNum" sz="quarter" idx="12"/>
          </p:nvPr>
        </p:nvSpPr>
        <p:spPr/>
        <p:txBody>
          <a:bodyPr/>
          <a:lstStyle/>
          <a:p>
            <a:fld id="{45FB6C65-6715-49C2-A781-2C0369051A11}" type="slidenum">
              <a:rPr lang="en-US" smtClean="0"/>
              <a:t>1</a:t>
            </a:fld>
            <a:endParaRPr lang="en-US"/>
          </a:p>
        </p:txBody>
      </p:sp>
      <p:sp>
        <p:nvSpPr>
          <p:cNvPr id="4" name="Title 5"/>
          <p:cNvSpPr txBox="1">
            <a:spLocks/>
          </p:cNvSpPr>
          <p:nvPr/>
        </p:nvSpPr>
        <p:spPr>
          <a:xfrm>
            <a:off x="1508166" y="233108"/>
            <a:ext cx="5786486" cy="685800"/>
          </a:xfrm>
          <a:prstGeom prst="rect">
            <a:avLst/>
          </a:prstGeom>
          <a:solidFill>
            <a:srgbClr val="0070C0"/>
          </a:solidFill>
        </p:spPr>
        <p:txBody>
          <a:bodyPr vert="horz" lIns="91440" tIns="45720" rIns="91440" bIns="45720" rtlCol="0" anchor="ctr">
            <a:noAutofit/>
          </a:bodyPr>
          <a:lstStyle>
            <a:lvl1pPr marL="0" indent="0" algn="ctr" defTabSz="914400" eaLnBrk="1" latinLnBrk="0" hangingPunct="1">
              <a:spcBef>
                <a:spcPts val="600"/>
              </a:spcBef>
              <a:buNone/>
              <a:defRPr sz="3200" b="1">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defRPr>
            </a:lvl1pPr>
          </a:lstStyle>
          <a:p>
            <a:r>
              <a:rPr lang="en-US" sz="2200" spc="-150" dirty="0"/>
              <a:t>IC3 Internet and Computing Core Certification Guide</a:t>
            </a:r>
            <a:br>
              <a:rPr lang="en-US" sz="2200" spc="-150" dirty="0"/>
            </a:br>
            <a:r>
              <a:rPr lang="en-US" sz="2200" spc="-150" dirty="0"/>
              <a:t>Global </a:t>
            </a:r>
            <a:r>
              <a:rPr lang="en-US" sz="2200" spc="-150"/>
              <a:t>Standard 4</a:t>
            </a:r>
            <a:endParaRPr lang="en-US" sz="2200" spc="-150" dirty="0"/>
          </a:p>
        </p:txBody>
      </p:sp>
      <p:sp>
        <p:nvSpPr>
          <p:cNvPr id="8" name="Oval 7"/>
          <p:cNvSpPr>
            <a:spLocks noChangeAspect="1"/>
          </p:cNvSpPr>
          <p:nvPr/>
        </p:nvSpPr>
        <p:spPr bwMode="auto">
          <a:xfrm>
            <a:off x="2936416" y="1006276"/>
            <a:ext cx="2743200" cy="2743200"/>
          </a:xfrm>
          <a:prstGeom prst="ellipse">
            <a:avLst/>
          </a:prstGeom>
          <a:solidFill>
            <a:srgbClr val="0070C0"/>
          </a:solidFill>
        </p:spPr>
        <p:txBody>
          <a:bodyPr vert="horz" lIns="91440" tIns="45720" rIns="91440" bIns="45720" rtlCol="0" anchor="ctr">
            <a:normAutofit lnSpcReduction="10000"/>
          </a:bodyPr>
          <a:lstStyle/>
          <a:p>
            <a:pPr algn="ctr">
              <a:spcBef>
                <a:spcPts val="600"/>
              </a:spcBef>
              <a:buClr>
                <a:srgbClr val="002060"/>
              </a:buClr>
              <a:buSzPct val="80000"/>
              <a:buFont typeface="Wingdings" panose="05000000000000000000" pitchFamily="2" charset="2"/>
              <a:buNone/>
            </a:pPr>
            <a:r>
              <a:rPr lang="en-US" sz="3200" b="1">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Cuộc sống </a:t>
            </a:r>
            <a:br>
              <a:rPr lang="vi-VN" sz="3200" b="1">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en-US" sz="3200" b="1">
                <a:solidFill>
                  <a:schemeClr val="bg1"/>
                </a:solidFill>
                <a:effectLst>
                  <a:outerShdw blurRad="38100" dist="38100" dir="2700000" algn="tl">
                    <a:srgbClr val="000000">
                      <a:alpha val="43137"/>
                    </a:srgbClr>
                  </a:outerShdw>
                </a:effectLst>
                <a:latin typeface="Times New Roman" pitchFamily="18" charset="0"/>
                <a:ea typeface="+mj-ea"/>
                <a:cs typeface="Times New Roman" pitchFamily="18" charset="0"/>
              </a:rPr>
              <a:t>trực tuyến</a:t>
            </a:r>
          </a:p>
        </p:txBody>
      </p:sp>
    </p:spTree>
    <p:extLst>
      <p:ext uri="{BB962C8B-B14F-4D97-AF65-F5344CB8AC3E}">
        <p14:creationId xmlns:p14="http://schemas.microsoft.com/office/powerpoint/2010/main" val="60096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143839" y="951570"/>
            <a:ext cx="8390562" cy="3726414"/>
          </a:xfrm>
        </p:spPr>
        <p:txBody>
          <a:bodyPr>
            <a:normAutofit fontScale="92500" lnSpcReduction="10000"/>
          </a:bodyPr>
          <a:lstStyle/>
          <a:p>
            <a:r>
              <a:rPr lang="vi-VN" b="1"/>
              <a:t> Sử dụng các tính năng đa phương tiện</a:t>
            </a:r>
            <a:endParaRPr lang="en-US" b="1"/>
          </a:p>
          <a:p>
            <a:pPr lvl="1"/>
            <a:r>
              <a:rPr lang="vi-VN"/>
              <a:t>Hầu hết các chương trình IM ch ophép bạn trao đổi thông tin âm thanh và video trực tiếp theo thời gian thực</a:t>
            </a:r>
            <a:endParaRPr lang="en-US"/>
          </a:p>
          <a:p>
            <a:pPr lvl="1"/>
            <a:r>
              <a:rPr lang="vi-VN"/>
              <a:t>cần có một tài khoản để có thể sử dụng cho </a:t>
            </a:r>
            <a:br>
              <a:rPr lang="vi-VN"/>
            </a:br>
            <a:r>
              <a:rPr lang="vi-VN"/>
              <a:t>việc đăng nhập vào một dịch vụ trước khi sử</a:t>
            </a:r>
            <a:br>
              <a:rPr lang="vi-VN"/>
            </a:br>
            <a:r>
              <a:rPr lang="vi-VN"/>
              <a:t>dụng những loại chương trình này</a:t>
            </a:r>
            <a:endParaRPr lang="en-US" dirty="0"/>
          </a:p>
          <a:p>
            <a:pPr lvl="1"/>
            <a:r>
              <a:rPr lang="vi-VN"/>
              <a:t>Nếu chỉ có một bên tham gia trò chuyện có</a:t>
            </a:r>
            <a:br>
              <a:rPr lang="vi-VN"/>
            </a:br>
            <a:r>
              <a:rPr lang="vi-VN"/>
              <a:t>các thiết bị thích hợp thì video và âm thanh vẫn có thể truyền tải từ máy tính đó nhưng người còn lại không thể xem hoặc nghe được cuộc trò chuyện, họ chỉ có thể trò chuyện bằng văn bản.</a:t>
            </a:r>
            <a:endParaRPr lang="en-US" dirty="0"/>
          </a:p>
          <a:p>
            <a:pPr lvl="1"/>
            <a:r>
              <a:rPr lang="vi-VN"/>
              <a:t>có thể sử dụng chuột hoặc bàn phím để kích hoạt các tính năng hoặc nhấn các nút vật lý</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10</a:t>
            </a:fld>
            <a:endParaRPr lang="en-US" dirty="0"/>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5746497" y="1742547"/>
            <a:ext cx="2439047" cy="1216136"/>
          </a:xfrm>
          <a:prstGeom prst="rect">
            <a:avLst/>
          </a:prstGeom>
        </p:spPr>
      </p:pic>
    </p:spTree>
    <p:extLst>
      <p:ext uri="{BB962C8B-B14F-4D97-AF65-F5344CB8AC3E}">
        <p14:creationId xmlns:p14="http://schemas.microsoft.com/office/powerpoint/2010/main" val="3295654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102743" y="897316"/>
            <a:ext cx="8655496" cy="3910990"/>
          </a:xfrm>
        </p:spPr>
        <p:txBody>
          <a:bodyPr>
            <a:normAutofit fontScale="92500" lnSpcReduction="20000"/>
          </a:bodyPr>
          <a:lstStyle/>
          <a:p>
            <a:r>
              <a:rPr lang="en-US" b="1"/>
              <a:t>Tin nhắn văn bản</a:t>
            </a:r>
            <a:endParaRPr lang="vi-VN" b="1"/>
          </a:p>
          <a:p>
            <a:pPr lvl="1"/>
            <a:r>
              <a:rPr lang="vi-VN"/>
              <a:t>Gửi qua mạng di động của nhà cung cấp sử dụng</a:t>
            </a:r>
            <a:br>
              <a:rPr lang="vi-VN"/>
            </a:br>
            <a:r>
              <a:rPr lang="vi-VN"/>
              <a:t>giao thức dịch vụ nhắn tin ngắn (SMS)</a:t>
            </a:r>
            <a:endParaRPr lang="en-US"/>
          </a:p>
          <a:p>
            <a:pPr lvl="1"/>
            <a:r>
              <a:rPr lang="vi-VN"/>
              <a:t>Được tạo và gửi từ điện thoại di động </a:t>
            </a:r>
            <a:endParaRPr lang="en-US"/>
          </a:p>
          <a:p>
            <a:pPr lvl="1"/>
            <a:r>
              <a:rPr lang="vi-VN"/>
              <a:t>Số lượng ký tự trên mỗi tin nhắn bị giới hạn </a:t>
            </a:r>
          </a:p>
          <a:p>
            <a:pPr lvl="1"/>
            <a:r>
              <a:rPr lang="vi-VN"/>
              <a:t>(khoảng 100 đến 200 ký tự trên mỗi bản tin, </a:t>
            </a:r>
            <a:br>
              <a:rPr lang="vi-VN"/>
            </a:br>
            <a:r>
              <a:rPr lang="vi-VN"/>
              <a:t>phụ thuộc vào nhà cung cấp dịch vụ).</a:t>
            </a:r>
            <a:endParaRPr lang="en-US"/>
          </a:p>
          <a:p>
            <a:pPr lvl="1"/>
            <a:r>
              <a:rPr lang="vi-VN"/>
              <a:t>Dịch vụ tin nhắn đa phương tiện</a:t>
            </a:r>
            <a:r>
              <a:rPr lang="en-US"/>
              <a:t> (mms)</a:t>
            </a:r>
          </a:p>
          <a:p>
            <a:pPr lvl="2"/>
            <a:r>
              <a:rPr lang="vi-VN"/>
              <a:t>Cung cấp một cách thức chuẩn để gửi các tin nhắn chứa nội dung đa phương tiện giữa các điện thoại di động hoặc các thiết bị di động phù hợp khác.</a:t>
            </a:r>
            <a:endParaRPr lang="en-US"/>
          </a:p>
          <a:p>
            <a:pPr lvl="2"/>
            <a:r>
              <a:rPr lang="vi-VN"/>
              <a:t>Cho phép người dùng gửi các hình ảnh và video cho người dùng khác</a:t>
            </a:r>
            <a:endParaRPr lang="en-US"/>
          </a:p>
          <a:p>
            <a:pPr lvl="1"/>
            <a:r>
              <a:rPr lang="vi-VN"/>
              <a:t>Hữu dụng khi những hình thức truyền thông khác không khả dụng hoặc khi người nhận không thể liên lạc được bằng cách gọi điện</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11</a:t>
            </a:fld>
            <a:endParaRPr lang="en-US"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953362" y="918350"/>
            <a:ext cx="1849080" cy="2080789"/>
          </a:xfrm>
          <a:prstGeom prst="rect">
            <a:avLst/>
          </a:prstGeom>
        </p:spPr>
      </p:pic>
    </p:spTree>
    <p:extLst>
      <p:ext uri="{BB962C8B-B14F-4D97-AF65-F5344CB8AC3E}">
        <p14:creationId xmlns:p14="http://schemas.microsoft.com/office/powerpoint/2010/main" val="6814639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150725" y="951570"/>
            <a:ext cx="8383675" cy="3877284"/>
          </a:xfrm>
        </p:spPr>
        <p:txBody>
          <a:bodyPr>
            <a:normAutofit lnSpcReduction="10000"/>
          </a:bodyPr>
          <a:lstStyle/>
          <a:p>
            <a:r>
              <a:rPr lang="en-US" b="1"/>
              <a:t>Truyền thông chéo (crossing over)</a:t>
            </a:r>
            <a:endParaRPr lang="vi-VN" b="1"/>
          </a:p>
          <a:p>
            <a:pPr lvl="1"/>
            <a:r>
              <a:rPr lang="vi-VN"/>
              <a:t>Hầu hết các nhà cung cấp điện thoại di động đều có một địa chỉ thư đặc biệt để cho phép bạn gửi tin nhắn tới đó, sau đó nó sẽ được chuyển thành tin nhắn văn bản tới điện thoại di động</a:t>
            </a:r>
            <a:endParaRPr lang="en-US"/>
          </a:p>
          <a:p>
            <a:pPr lvl="1"/>
            <a:r>
              <a:rPr lang="vi-VN"/>
              <a:t>Rất nhiều nhà cung cấp dịch vụ di động cho phép bạn nhập tin nhắn văn bản trên web site của họ và gửi tin nhắn tới máy điện thoại di động sử dụng dịch vụ mạng của họ</a:t>
            </a:r>
            <a:endParaRPr lang="en-US"/>
          </a:p>
          <a:p>
            <a:pPr lvl="1"/>
            <a:r>
              <a:rPr lang="vi-VN"/>
              <a:t>Điện thoại di động có thể được sử dụng để gửi tin nhắn thư điện tử cũng như gửi và nhận tin nhắn tức thời</a:t>
            </a:r>
            <a:endParaRPr lang="en-US"/>
          </a:p>
          <a:p>
            <a:pPr lvl="2"/>
            <a:r>
              <a:rPr lang="vi-VN"/>
              <a:t>Động cần có chức năng kết nối internet và bạn cần phải sử dụng dịch vụ dữ liệu internet.</a:t>
            </a:r>
            <a:endParaRPr lang="en-US"/>
          </a:p>
          <a:p>
            <a:endParaRPr lang="en-US" dirty="0"/>
          </a:p>
        </p:txBody>
      </p:sp>
      <p:sp>
        <p:nvSpPr>
          <p:cNvPr id="4" name="Footer Placeholder 3"/>
          <p:cNvSpPr>
            <a:spLocks noGrp="1"/>
          </p:cNvSpPr>
          <p:nvPr>
            <p:ph type="ftr" sz="quarter" idx="11"/>
          </p:nvPr>
        </p:nvSpPr>
        <p:spPr/>
        <p:txBody>
          <a:bodyPr/>
          <a:lstStyle/>
          <a:p>
            <a:r>
              <a:rPr lang="en-US" dirty="0"/>
              <a:t>© CCI Learning Solutions Inc.</a:t>
            </a:r>
          </a:p>
        </p:txBody>
      </p:sp>
      <p:sp>
        <p:nvSpPr>
          <p:cNvPr id="5" name="Slide Number Placeholder 4"/>
          <p:cNvSpPr>
            <a:spLocks noGrp="1"/>
          </p:cNvSpPr>
          <p:nvPr>
            <p:ph type="sldNum" sz="quarter" idx="12"/>
          </p:nvPr>
        </p:nvSpPr>
        <p:spPr/>
        <p:txBody>
          <a:bodyPr/>
          <a:lstStyle/>
          <a:p>
            <a:fld id="{45FB6C65-6715-49C2-A781-2C0369051A11}" type="slidenum">
              <a:rPr lang="en-US" smtClean="0"/>
              <a:t>12</a:t>
            </a:fld>
            <a:endParaRPr lang="en-US" dirty="0"/>
          </a:p>
        </p:txBody>
      </p:sp>
    </p:spTree>
    <p:extLst>
      <p:ext uri="{BB962C8B-B14F-4D97-AF65-F5344CB8AC3E}">
        <p14:creationId xmlns:p14="http://schemas.microsoft.com/office/powerpoint/2010/main" val="924348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150725" y="904125"/>
            <a:ext cx="8383675" cy="3976099"/>
          </a:xfrm>
        </p:spPr>
        <p:txBody>
          <a:bodyPr>
            <a:normAutofit fontScale="92500" lnSpcReduction="20000"/>
          </a:bodyPr>
          <a:lstStyle/>
          <a:p>
            <a:r>
              <a:rPr lang="en-US" b="1"/>
              <a:t>Voip</a:t>
            </a:r>
          </a:p>
          <a:p>
            <a:pPr lvl="1"/>
            <a:r>
              <a:rPr lang="vi-VN"/>
              <a:t>Thực hiện các cuộc gọi thoại sử dụng kết nối internet</a:t>
            </a:r>
            <a:endParaRPr lang="en-US"/>
          </a:p>
          <a:p>
            <a:pPr lvl="2"/>
            <a:r>
              <a:rPr lang="en-US"/>
              <a:t>Còn được biết đến là </a:t>
            </a:r>
            <a:r>
              <a:rPr lang="vi-VN" i="1"/>
              <a:t>thoại trên nền băng thông rộng</a:t>
            </a:r>
            <a:r>
              <a:rPr lang="vi-VN"/>
              <a:t> </a:t>
            </a:r>
            <a:r>
              <a:rPr lang="vi-VN" i="1"/>
              <a:t>(vobb: voice over broadband)</a:t>
            </a:r>
            <a:endParaRPr lang="en-US" i="1"/>
          </a:p>
          <a:p>
            <a:pPr lvl="2"/>
            <a:r>
              <a:rPr lang="vi-VN"/>
              <a:t>Chuyển đổi các tín hiệu tương tự thành các gói dữ liệu số</a:t>
            </a:r>
            <a:endParaRPr lang="en-US"/>
          </a:p>
          <a:p>
            <a:pPr lvl="2"/>
            <a:r>
              <a:rPr lang="vi-VN"/>
              <a:t>Thêm thông tin địa chỉ vào mỗi gói</a:t>
            </a:r>
            <a:endParaRPr lang="en-US"/>
          </a:p>
          <a:p>
            <a:pPr lvl="2"/>
            <a:r>
              <a:rPr lang="vi-VN"/>
              <a:t>Sau đó gửi các gói tin qua mạng dữ liệu</a:t>
            </a:r>
            <a:endParaRPr lang="en-US"/>
          </a:p>
          <a:p>
            <a:pPr lvl="2"/>
            <a:r>
              <a:rPr lang="vi-VN"/>
              <a:t>Có thể thực hiện hoặc nhận cuộc gọi voip từ máy tính sử dụng phần mềm ứng dụng gọi điện đặc biệt và tai nghe.</a:t>
            </a:r>
            <a:endParaRPr lang="en-US"/>
          </a:p>
          <a:p>
            <a:pPr lvl="2"/>
            <a:r>
              <a:rPr lang="vi-VN"/>
              <a:t>Có thể sử dụng điện thoại voip chuyên dụng, hoặc thậm chí là một chiếc điện thoại truyền thống được kết nối với bộ chuyển đổi thoại tương tự đặc biệt</a:t>
            </a:r>
            <a:endParaRPr lang="en-US"/>
          </a:p>
          <a:p>
            <a:pPr lvl="2"/>
            <a:r>
              <a:rPr lang="vi-VN"/>
              <a:t>Cần phải kết nối (thông qua kết nối có dây hoặc không dây) tới mạng có cung cấp dịch vụ voip</a:t>
            </a:r>
            <a:endParaRPr lang="en-US" b="1"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13</a:t>
            </a:fld>
            <a:endParaRPr lang="en-US" dirty="0"/>
          </a:p>
        </p:txBody>
      </p:sp>
    </p:spTree>
    <p:extLst>
      <p:ext uri="{BB962C8B-B14F-4D97-AF65-F5344CB8AC3E}">
        <p14:creationId xmlns:p14="http://schemas.microsoft.com/office/powerpoint/2010/main" val="37280313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205484" y="877419"/>
            <a:ext cx="8239874" cy="3900063"/>
          </a:xfrm>
        </p:spPr>
        <p:txBody>
          <a:bodyPr>
            <a:normAutofit fontScale="85000" lnSpcReduction="20000"/>
          </a:bodyPr>
          <a:lstStyle/>
          <a:p>
            <a:r>
              <a:rPr lang="vi-VN" b="1"/>
              <a:t>Hội nghị truyền hình</a:t>
            </a:r>
          </a:p>
          <a:p>
            <a:pPr lvl="1"/>
            <a:r>
              <a:rPr lang="vi-VN" i="1"/>
              <a:t>Hội nghị truyền hình</a:t>
            </a:r>
            <a:r>
              <a:rPr lang="vi-VN"/>
              <a:t> cho phép mọi người ở các địa điểm cách xa nhau có thể tham gia vào một cuộc hội nghị</a:t>
            </a:r>
            <a:endParaRPr lang="en-US" dirty="0"/>
          </a:p>
          <a:p>
            <a:pPr marL="1082675" lvl="2" indent="-342900">
              <a:buFont typeface="+mj-lt"/>
              <a:buAutoNum type="arabicPeriod"/>
            </a:pPr>
            <a:r>
              <a:rPr lang="en-US"/>
              <a:t>Camera được đặt ở vị trí phù hợp về mặt quang học với mắt người tham dự họp trên màn hình.</a:t>
            </a:r>
            <a:endParaRPr lang="en-US" dirty="0"/>
          </a:p>
          <a:p>
            <a:pPr marL="1082675" lvl="2" indent="-342900">
              <a:buFont typeface="+mj-lt"/>
              <a:buAutoNum type="arabicPeriod"/>
            </a:pPr>
            <a:r>
              <a:rPr lang="en-US"/>
              <a:t>Hình ảnh với kích thước tương ứng với ngoài đời thực hiển thị nửa thân trên của người tham gia </a:t>
            </a:r>
            <a:endParaRPr lang="en-US" dirty="0"/>
          </a:p>
          <a:p>
            <a:pPr marL="1082675" lvl="2" indent="-342900">
              <a:buFont typeface="+mj-lt"/>
              <a:buAutoNum type="arabicPeriod"/>
            </a:pPr>
            <a:r>
              <a:rPr lang="en-US"/>
              <a:t>Điều chỉnh khoảng cách phù hợp đối với người tham gia tại vị trí tính từ chiều cao mặt bàn trở lên như thể họ đang ngồi ở bàn họp đối diện </a:t>
            </a:r>
          </a:p>
          <a:p>
            <a:pPr marL="1082675" lvl="2" indent="-342900">
              <a:buFont typeface="+mj-lt"/>
              <a:buAutoNum type="arabicPeriod"/>
            </a:pPr>
            <a:r>
              <a:rPr lang="en-US"/>
              <a:t>Hình ảnh được phát với chất lượng cao hoặc độ phân giải tốt hơn</a:t>
            </a:r>
            <a:endParaRPr lang="en-US" dirty="0"/>
          </a:p>
          <a:p>
            <a:pPr marL="1082675" lvl="2" indent="-342900">
              <a:buFont typeface="+mj-lt"/>
              <a:buAutoNum type="arabicPeriod"/>
            </a:pPr>
            <a:r>
              <a:rPr lang="en-US"/>
              <a:t>Chất lượng âm thanh cao – tiếng nói cần sắc nét và sạch, không có nhiễu.</a:t>
            </a:r>
            <a:endParaRPr lang="en-US" dirty="0"/>
          </a:p>
          <a:p>
            <a:pPr lvl="1"/>
            <a:r>
              <a:rPr lang="vi-VN"/>
              <a:t>Mặc dù các hệ thống telepresence có thể tiết kiệm chi phí khi liên lạc từ xa nhưng các sản phẩm này khá đắt để có thể mua và cài đặt cũng như không được sử dụng rộng rãi</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14</a:t>
            </a:fld>
            <a:endParaRPr lang="en-US" dirty="0"/>
          </a:p>
        </p:txBody>
      </p:sp>
    </p:spTree>
    <p:extLst>
      <p:ext uri="{BB962C8B-B14F-4D97-AF65-F5344CB8AC3E}">
        <p14:creationId xmlns:p14="http://schemas.microsoft.com/office/powerpoint/2010/main" val="34771148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82193" y="951570"/>
            <a:ext cx="8452207" cy="3887558"/>
          </a:xfrm>
        </p:spPr>
        <p:txBody>
          <a:bodyPr>
            <a:normAutofit fontScale="92500" lnSpcReduction="20000"/>
          </a:bodyPr>
          <a:lstStyle/>
          <a:p>
            <a:r>
              <a:rPr lang="en-US" b="1"/>
              <a:t>Phòng trò chuyện trực tuyến</a:t>
            </a:r>
            <a:endParaRPr lang="vi-VN" b="1"/>
          </a:p>
          <a:p>
            <a:pPr lvl="1"/>
            <a:r>
              <a:rPr lang="vi-VN"/>
              <a:t>là những vị trí được thiết kế riêng trên Internet để những người có cùng sở thích có thể giao tiếp với nhau bằng văn bản</a:t>
            </a:r>
            <a:endParaRPr lang="en-US" dirty="0"/>
          </a:p>
          <a:p>
            <a:pPr lvl="1"/>
            <a:r>
              <a:rPr lang="vi-VN"/>
              <a:t>khi bạn tham gia vào phòng trò chuyện, bất kỳ tin nhắn nào bạn đăng lên người khác cũng quan sát được</a:t>
            </a:r>
            <a:endParaRPr lang="en-US" dirty="0"/>
          </a:p>
          <a:p>
            <a:pPr lvl="1"/>
            <a:r>
              <a:rPr lang="vi-VN"/>
              <a:t>Bất kỳ ai ở nơi nào trên thế giới đều có thể tham gia vào phòng trò chuyện trực tuyến được phân loại theo chủ đề</a:t>
            </a:r>
            <a:endParaRPr lang="en-US" dirty="0"/>
          </a:p>
          <a:p>
            <a:pPr lvl="1"/>
            <a:r>
              <a:rPr lang="vi-VN"/>
              <a:t>Phòng trò chuyện có thể được quản lý bởi người điều hành và họ có thể theo dõi nội dung của cuộc thảo luận để tránh những vấn đề không phù hợp</a:t>
            </a:r>
            <a:endParaRPr lang="en-US" dirty="0"/>
          </a:p>
          <a:p>
            <a:pPr lvl="1"/>
            <a:r>
              <a:rPr lang="vi-VN"/>
              <a:t>Hầu hết các phòng trò chuyện đều dựa trên văn bản mặc dù các phiên bản mới có thể sử dụng video; những người khác có thể mời nhiều người cùng tham gia chơi trò chơi điện tử</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15</a:t>
            </a:fld>
            <a:endParaRPr lang="en-US" dirty="0"/>
          </a:p>
        </p:txBody>
      </p:sp>
    </p:spTree>
    <p:extLst>
      <p:ext uri="{BB962C8B-B14F-4D97-AF65-F5344CB8AC3E}">
        <p14:creationId xmlns:p14="http://schemas.microsoft.com/office/powerpoint/2010/main" val="1842020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150725" y="951569"/>
            <a:ext cx="8383675" cy="3949203"/>
          </a:xfrm>
        </p:spPr>
        <p:txBody>
          <a:bodyPr>
            <a:normAutofit lnSpcReduction="10000"/>
          </a:bodyPr>
          <a:lstStyle/>
          <a:p>
            <a:r>
              <a:rPr lang="fr-FR" sz="2000" b="1"/>
              <a:t>Các trang mạng xã hội</a:t>
            </a:r>
            <a:endParaRPr lang="vi-VN" sz="2000" b="1"/>
          </a:p>
          <a:p>
            <a:pPr lvl="1"/>
            <a:r>
              <a:rPr lang="fr-FR" sz="1800"/>
              <a:t>Là những Web site mà bạn có </a:t>
            </a:r>
            <a:br>
              <a:rPr lang="fr-FR" sz="1800"/>
            </a:br>
            <a:r>
              <a:rPr lang="fr-FR" sz="1800"/>
              <a:t>thể tham gia để kết nối với </a:t>
            </a:r>
            <a:br>
              <a:rPr lang="fr-FR" sz="1800"/>
            </a:br>
            <a:r>
              <a:rPr lang="fr-FR" sz="1800"/>
              <a:t>những người bạn biết cũng </a:t>
            </a:r>
            <a:br>
              <a:rPr lang="fr-FR" sz="1800"/>
            </a:br>
            <a:r>
              <a:rPr lang="fr-FR" sz="1800"/>
              <a:t>như làm quen với những </a:t>
            </a:r>
            <a:br>
              <a:rPr lang="fr-FR" sz="1800"/>
            </a:br>
            <a:r>
              <a:rPr lang="fr-FR" sz="1800"/>
              <a:t>người bạn mới</a:t>
            </a:r>
            <a:endParaRPr lang="en-US" sz="1800" dirty="0"/>
          </a:p>
          <a:p>
            <a:pPr lvl="1"/>
            <a:r>
              <a:rPr lang="fr-FR" sz="1800"/>
              <a:t>Cần tạo ra một tài khoản </a:t>
            </a:r>
            <a:br>
              <a:rPr lang="fr-FR" sz="1800"/>
            </a:br>
            <a:r>
              <a:rPr lang="fr-FR" sz="1800"/>
              <a:t>trên trang mạng xã hội </a:t>
            </a:r>
            <a:br>
              <a:rPr lang="fr-FR" sz="1800"/>
            </a:br>
            <a:r>
              <a:rPr lang="fr-FR" sz="1800"/>
              <a:t>trước khi sử dụng</a:t>
            </a:r>
            <a:endParaRPr lang="en-US" sz="1800" dirty="0"/>
          </a:p>
          <a:p>
            <a:pPr lvl="2"/>
            <a:r>
              <a:rPr lang="fr-FR" sz="1600"/>
              <a:t>Khi bạn tạo hồ sơ trên trang mạng xã hội, bạn sẽ có một trang của riêng mình. Sau đó bạn có thể đăng hình ảnh, video, hoặc văn bản lên trang cá nhân của mình</a:t>
            </a:r>
            <a:endParaRPr lang="en-US" sz="1600" dirty="0"/>
          </a:p>
          <a:p>
            <a:pPr lvl="2"/>
            <a:r>
              <a:rPr lang="fr-FR" sz="1600"/>
              <a:t>Bạn có thể mời người khác hiển thị liên kết đến hồ sơ của họ trên trang của bạn và những người khác cũng có thể thực hiện điều tương tự</a:t>
            </a:r>
            <a:endParaRPr lang="en-US" sz="1600" dirty="0"/>
          </a:p>
          <a:p>
            <a:pPr lvl="2"/>
            <a:r>
              <a:rPr lang="fr-FR" sz="1600"/>
              <a:t>Một vài người sử dụng các trang mạng xã hội để tìm bạn cũ và giữ các mối quan hệ hiện tại</a:t>
            </a:r>
            <a:endParaRPr lang="en-US" sz="16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16</a:t>
            </a:fld>
            <a:endParaRPr lang="en-US" dirty="0"/>
          </a:p>
        </p:txBody>
      </p:sp>
      <p:grpSp>
        <p:nvGrpSpPr>
          <p:cNvPr id="6" name="Group 5"/>
          <p:cNvGrpSpPr>
            <a:grpSpLocks noChangeAspect="1"/>
          </p:cNvGrpSpPr>
          <p:nvPr/>
        </p:nvGrpSpPr>
        <p:grpSpPr>
          <a:xfrm>
            <a:off x="3742816" y="1025111"/>
            <a:ext cx="4766825" cy="2016235"/>
            <a:chOff x="1" y="150189"/>
            <a:chExt cx="5576573" cy="3145129"/>
          </a:xfrm>
        </p:grpSpPr>
        <p:pic>
          <p:nvPicPr>
            <p:cNvPr id="7" name="Picture 6" descr="C:\Users\swong\Documents\Manuals\IC3 GS4\7314 IC3 GS4\l13 telepres.png"/>
            <p:cNvPicPr>
              <a:picLocks noChangeAspect="1"/>
            </p:cNvPicPr>
            <p:nvPr/>
          </p:nvPicPr>
          <p:blipFill rotWithShape="1">
            <a:blip r:embed="rId3" cstate="print">
              <a:extLst>
                <a:ext uri="{28A0092B-C50C-407E-A947-70E740481C1C}">
                  <a14:useLocalDpi xmlns:a14="http://schemas.microsoft.com/office/drawing/2010/main" val="0"/>
                </a:ext>
              </a:extLst>
            </a:blip>
            <a:srcRect r="4187" b="20095"/>
            <a:stretch/>
          </p:blipFill>
          <p:spPr bwMode="auto">
            <a:xfrm>
              <a:off x="1" y="150189"/>
              <a:ext cx="4909925" cy="2747570"/>
            </a:xfrm>
            <a:prstGeom prst="rect">
              <a:avLst/>
            </a:prstGeom>
            <a:noFill/>
            <a:ln>
              <a:noFill/>
            </a:ln>
          </p:spPr>
        </p:pic>
        <p:pic>
          <p:nvPicPr>
            <p:cNvPr id="8" name="Picture 7" descr="C:\Users\swong\Documents\Manuals\IC3 GS4\7314 IC3 GS4\fb ex.png"/>
            <p:cNvPicPr>
              <a:picLocks noChangeAspect="1"/>
            </p:cNvPicPr>
            <p:nvPr/>
          </p:nvPicPr>
          <p:blipFill rotWithShape="1">
            <a:blip r:embed="rId4" cstate="print">
              <a:extLst>
                <a:ext uri="{28A0092B-C50C-407E-A947-70E740481C1C}">
                  <a14:useLocalDpi xmlns:a14="http://schemas.microsoft.com/office/drawing/2010/main" val="0"/>
                </a:ext>
              </a:extLst>
            </a:blip>
            <a:srcRect l="-3" t="-2" r="3242" b="25218"/>
            <a:stretch/>
          </p:blipFill>
          <p:spPr bwMode="auto">
            <a:xfrm>
              <a:off x="876167" y="723829"/>
              <a:ext cx="4700407" cy="2571489"/>
            </a:xfrm>
            <a:prstGeom prst="rect">
              <a:avLst/>
            </a:prstGeom>
            <a:noFill/>
            <a:ln>
              <a:noFill/>
            </a:ln>
          </p:spPr>
        </p:pic>
      </p:grpSp>
    </p:spTree>
    <p:extLst>
      <p:ext uri="{BB962C8B-B14F-4D97-AF65-F5344CB8AC3E}">
        <p14:creationId xmlns:p14="http://schemas.microsoft.com/office/powerpoint/2010/main" val="3251325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71919" y="951570"/>
            <a:ext cx="8462481" cy="3726414"/>
          </a:xfrm>
        </p:spPr>
        <p:txBody>
          <a:bodyPr>
            <a:normAutofit fontScale="85000" lnSpcReduction="20000"/>
          </a:bodyPr>
          <a:lstStyle/>
          <a:p>
            <a:r>
              <a:rPr lang="en-US" b="1"/>
              <a:t>Nhật ký cá nhân trực tuyến</a:t>
            </a:r>
            <a:endParaRPr lang="vi-VN" b="1"/>
          </a:p>
          <a:p>
            <a:pPr lvl="1"/>
            <a:r>
              <a:rPr lang="vi-VN"/>
              <a:t>Thông thường, tác giả của trang nhật ký cá nhân trực tuyến xuất bản hoặc “đăng” bài viết về một chủ đề cụ thể và mọi người sau đó có thể đăng bình luận phản hồi lại chủ đề</a:t>
            </a:r>
            <a:endParaRPr lang="en-US"/>
          </a:p>
          <a:p>
            <a:pPr lvl="1"/>
            <a:r>
              <a:rPr lang="vi-VN"/>
              <a:t>Có thể chứa các liên kết đến các trang nhật ký cá nhân của người khác</a:t>
            </a:r>
            <a:r>
              <a:rPr lang="en-US"/>
              <a:t> </a:t>
            </a:r>
            <a:r>
              <a:rPr lang="vi-VN"/>
              <a:t>gọi là liên kết lưu vết quay trở lại (trackback)</a:t>
            </a:r>
            <a:endParaRPr lang="en-US"/>
          </a:p>
          <a:p>
            <a:pPr lvl="1"/>
            <a:r>
              <a:rPr lang="vi-VN"/>
              <a:t>Để tạo nhật ký cá nhân trực tuyến, đơn giản là bạn chỉ cần truy cập đến trang nhật ký cá nhân và tạo tài khoản</a:t>
            </a:r>
            <a:endParaRPr lang="en-US"/>
          </a:p>
          <a:p>
            <a:pPr lvl="2"/>
            <a:r>
              <a:rPr lang="vi-VN"/>
              <a:t>Sử dụng các mẫu để giúp bạn có </a:t>
            </a:r>
            <a:br>
              <a:rPr lang="vi-VN"/>
            </a:br>
            <a:r>
              <a:rPr lang="vi-VN"/>
              <a:t>thể bắt đầu đăng bài ngay lập tức</a:t>
            </a:r>
            <a:endParaRPr lang="en-US"/>
          </a:p>
          <a:p>
            <a:pPr lvl="2"/>
            <a:r>
              <a:rPr lang="vi-VN"/>
              <a:t>Tạo và duy trì trang nhật ký có thể </a:t>
            </a:r>
            <a:br>
              <a:rPr lang="vi-VN"/>
            </a:br>
            <a:r>
              <a:rPr lang="vi-VN"/>
              <a:t>giúp bạn trở thành những tác giả </a:t>
            </a:r>
            <a:br>
              <a:rPr lang="vi-VN"/>
            </a:br>
            <a:r>
              <a:rPr lang="vi-VN"/>
              <a:t>được công nhận về một chủ đề </a:t>
            </a:r>
            <a:br>
              <a:rPr lang="vi-VN"/>
            </a:br>
            <a:r>
              <a:rPr lang="vi-VN"/>
              <a:t>hoặc lĩnh vực cụ thể</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17</a:t>
            </a:fld>
            <a:endParaRPr lang="en-US" dirty="0"/>
          </a:p>
        </p:txBody>
      </p:sp>
      <p:pic>
        <p:nvPicPr>
          <p:cNvPr id="8" name="Picture 7" descr="C:\Users\swong\Documents\Manuals\IC3 GS4\7314 IC3 GS4\blog ex.png"/>
          <p:cNvPicPr/>
          <p:nvPr/>
        </p:nvPicPr>
        <p:blipFill rotWithShape="1">
          <a:blip r:embed="rId3" cstate="print">
            <a:extLst>
              <a:ext uri="{28A0092B-C50C-407E-A947-70E740481C1C}">
                <a14:useLocalDpi xmlns:a14="http://schemas.microsoft.com/office/drawing/2010/main" val="0"/>
              </a:ext>
            </a:extLst>
          </a:blip>
          <a:srcRect r="4966" b="4448"/>
          <a:stretch/>
        </p:blipFill>
        <p:spPr bwMode="auto">
          <a:xfrm>
            <a:off x="4646321" y="2828797"/>
            <a:ext cx="3567112" cy="183181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17001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143839" y="951570"/>
            <a:ext cx="8390562" cy="3726414"/>
          </a:xfrm>
        </p:spPr>
        <p:txBody>
          <a:bodyPr/>
          <a:lstStyle/>
          <a:p>
            <a:pPr lvl="1"/>
            <a:r>
              <a:rPr lang="vi-VN"/>
              <a:t>Thuật ngữ </a:t>
            </a:r>
            <a:r>
              <a:rPr lang="vi-VN" i="1"/>
              <a:t>tiểu nhật ký cá nhân trực tuyến</a:t>
            </a:r>
            <a:r>
              <a:rPr lang="vi-VN"/>
              <a:t> (</a:t>
            </a:r>
            <a:r>
              <a:rPr lang="vi-VN" i="1"/>
              <a:t>microblogging)</a:t>
            </a:r>
            <a:r>
              <a:rPr lang="vi-VN"/>
              <a:t>, đề cập đến quá trình cập nhật các mục trong nhật ký cá nhân của bạn</a:t>
            </a:r>
            <a:endParaRPr lang="en-US" dirty="0"/>
          </a:p>
          <a:p>
            <a:pPr lvl="2"/>
            <a:r>
              <a:rPr lang="vi-VN"/>
              <a:t>Những tinh nhắn nhỏ được gọi là các </a:t>
            </a:r>
            <a:r>
              <a:rPr lang="vi-VN" i="1"/>
              <a:t>tiểu bài đăng</a:t>
            </a:r>
            <a:r>
              <a:rPr lang="vi-VN"/>
              <a:t> (</a:t>
            </a:r>
            <a:r>
              <a:rPr lang="vi-VN" i="1"/>
              <a:t>microposts)</a:t>
            </a:r>
            <a:endParaRPr lang="en-US" dirty="0"/>
          </a:p>
          <a:p>
            <a:pPr lvl="1"/>
            <a:r>
              <a:rPr lang="en-US"/>
              <a:t>Có thể thu gọn URL để đăng các địa chỉ trang web lên blog</a:t>
            </a:r>
            <a:endParaRPr lang="en-US" dirty="0"/>
          </a:p>
          <a:p>
            <a:pPr lvl="2"/>
            <a:r>
              <a:rPr lang="en-US"/>
              <a:t>Rút gọn địa chỉ URL</a:t>
            </a:r>
            <a:endParaRPr lang="en-US" dirty="0"/>
          </a:p>
          <a:p>
            <a:pPr lvl="2"/>
            <a:r>
              <a:rPr lang="en-US"/>
              <a:t>Thay đổi cách hiển thị bài đăng nguyên gốc</a:t>
            </a:r>
            <a:endParaRPr lang="en-US" dirty="0"/>
          </a:p>
          <a:p>
            <a:pPr lvl="2"/>
            <a:r>
              <a:rPr lang="en-US"/>
              <a:t>Cũng có thể sử dụng để gửi thư điện tử hay trên các trang mạng xã hội khác</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18</a:t>
            </a:fld>
            <a:endParaRPr lang="en-US" dirty="0"/>
          </a:p>
        </p:txBody>
      </p:sp>
    </p:spTree>
    <p:extLst>
      <p:ext uri="{BB962C8B-B14F-4D97-AF65-F5344CB8AC3E}">
        <p14:creationId xmlns:p14="http://schemas.microsoft.com/office/powerpoint/2010/main" val="296689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150725" y="951569"/>
            <a:ext cx="8383675" cy="3795091"/>
          </a:xfrm>
        </p:spPr>
        <p:txBody>
          <a:bodyPr>
            <a:normAutofit fontScale="92500" lnSpcReduction="20000"/>
          </a:bodyPr>
          <a:lstStyle/>
          <a:p>
            <a:r>
              <a:rPr lang="en-US" b="1"/>
              <a:t>Sự hiện diện</a:t>
            </a:r>
            <a:endParaRPr lang="vi-VN" b="1"/>
          </a:p>
          <a:p>
            <a:pPr lvl="1"/>
            <a:r>
              <a:rPr lang="vi-VN"/>
              <a:t>Khả năng xác định trạng thái liên lạc của bạn tại một thời điểm cụ thể</a:t>
            </a:r>
            <a:endParaRPr lang="en-US"/>
          </a:p>
          <a:p>
            <a:pPr lvl="1"/>
            <a:r>
              <a:rPr lang="en-US"/>
              <a:t>Các trạng thái bao gồm: online, busy, away, và do not disturb</a:t>
            </a:r>
          </a:p>
          <a:p>
            <a:pPr lvl="2"/>
            <a:r>
              <a:rPr lang="vi-VN"/>
              <a:t>Bạn có thể thực hiện thay đổi trạng thái vào bất kỳ thời điểm nào</a:t>
            </a:r>
            <a:endParaRPr lang="en-US"/>
          </a:p>
          <a:p>
            <a:pPr lvl="1"/>
            <a:r>
              <a:rPr lang="vi-VN"/>
              <a:t>Một vài tùy chọn như </a:t>
            </a:r>
            <a:r>
              <a:rPr lang="vi-VN" b="1"/>
              <a:t>be right back </a:t>
            </a:r>
            <a:r>
              <a:rPr lang="vi-VN"/>
              <a:t>hoặc </a:t>
            </a:r>
            <a:r>
              <a:rPr lang="vi-VN" b="1"/>
              <a:t>out to lunch </a:t>
            </a:r>
            <a:r>
              <a:rPr lang="vi-VN"/>
              <a:t>xác định hơn nhiều và cho người khác ước lượng về khoảng thời gian bạn không sẵn sàng giao tiếp</a:t>
            </a:r>
            <a:endParaRPr lang="en-US"/>
          </a:p>
          <a:p>
            <a:pPr lvl="1"/>
            <a:r>
              <a:rPr lang="vi-VN"/>
              <a:t>Có rất nhiều chương trình cho phép bạn xuất hiện như là đang ngoại tuyến khi thực sự là bạn đang trực tuyến.</a:t>
            </a:r>
            <a:endParaRPr lang="en-US"/>
          </a:p>
          <a:p>
            <a:pPr lvl="1"/>
            <a:r>
              <a:rPr lang="vi-VN"/>
              <a:t>Có thể cho người khác thấy bạn đang sử dụng webcam để thực hiện cuộc gọi/hội nghị truyền hình.</a:t>
            </a:r>
            <a:endParaRPr lang="en-US"/>
          </a:p>
          <a:p>
            <a:pPr lvl="1"/>
            <a:r>
              <a:rPr lang="vi-VN"/>
              <a:t>Bạn cũng có thể cấu hình phần mềm truyền thông để thay đổi trạng thái một cách tự động</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19</a:t>
            </a:fld>
            <a:endParaRPr lang="en-US" dirty="0"/>
          </a:p>
        </p:txBody>
      </p:sp>
    </p:spTree>
    <p:extLst>
      <p:ext uri="{BB962C8B-B14F-4D97-AF65-F5344CB8AC3E}">
        <p14:creationId xmlns:p14="http://schemas.microsoft.com/office/powerpoint/2010/main" val="3821821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Mục tiêu bài học</a:t>
            </a:r>
            <a:endParaRPr lang="en-US" dirty="0"/>
          </a:p>
        </p:txBody>
      </p:sp>
      <p:sp>
        <p:nvSpPr>
          <p:cNvPr id="3" name="Content Placeholder 2"/>
          <p:cNvSpPr>
            <a:spLocks noGrp="1"/>
          </p:cNvSpPr>
          <p:nvPr>
            <p:ph idx="1"/>
          </p:nvPr>
        </p:nvSpPr>
        <p:spPr/>
        <p:txBody>
          <a:bodyPr>
            <a:normAutofit fontScale="92500" lnSpcReduction="10000"/>
          </a:bodyPr>
          <a:lstStyle/>
          <a:p>
            <a:pPr lvl="0"/>
            <a:r>
              <a:rPr lang="vi-VN"/>
              <a:t>Những hình thức truyền thông điện tử khác nhau </a:t>
            </a:r>
          </a:p>
          <a:p>
            <a:pPr lvl="0"/>
            <a:r>
              <a:rPr lang="vi-VN"/>
              <a:t>Nhận biết người dùng trên các hệ thống truyền  thông</a:t>
            </a:r>
          </a:p>
          <a:p>
            <a:pPr lvl="0"/>
            <a:r>
              <a:rPr lang="vi-VN"/>
              <a:t>Các phương pháp truyền thông khác nhau</a:t>
            </a:r>
          </a:p>
          <a:p>
            <a:pPr lvl="0"/>
            <a:r>
              <a:rPr lang="vi-VN"/>
              <a:t>Sử dụng truyền thông điện tử thích hợp</a:t>
            </a:r>
          </a:p>
          <a:p>
            <a:r>
              <a:rPr lang="vi-VN"/>
              <a:t>Ưu điểm của truyền thông điện tử</a:t>
            </a:r>
            <a:endParaRPr lang="en-US"/>
          </a:p>
          <a:p>
            <a:pPr lvl="0"/>
            <a:r>
              <a:rPr lang="vi-VN"/>
              <a:t>Địa chỉ thử điện tử có cấu tạo như thế nào</a:t>
            </a:r>
          </a:p>
          <a:p>
            <a:pPr lvl="0"/>
            <a:r>
              <a:rPr lang="vi-VN"/>
              <a:t>Nhận dạng các thành phần thư điện tử</a:t>
            </a:r>
          </a:p>
          <a:p>
            <a:pPr lvl="0"/>
            <a:r>
              <a:rPr lang="vi-VN"/>
              <a:t>Sử dụng các tệp tin đính kèm hiệu quả</a:t>
            </a:r>
          </a:p>
          <a:p>
            <a:pPr lvl="0"/>
            <a:r>
              <a:rPr lang="vi-VN"/>
              <a:t>Tìm hiểu cách thức đối phó với thư rác </a:t>
            </a:r>
          </a:p>
          <a:p>
            <a:r>
              <a:rPr lang="vi-VN"/>
              <a:t>Những vấn đề phổ biến trong truyền thông điện tử</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a:t>
            </a:fld>
            <a:endParaRPr lang="en-US" dirty="0"/>
          </a:p>
        </p:txBody>
      </p:sp>
    </p:spTree>
    <p:extLst>
      <p:ext uri="{BB962C8B-B14F-4D97-AF65-F5344CB8AC3E}">
        <p14:creationId xmlns:p14="http://schemas.microsoft.com/office/powerpoint/2010/main" val="19186787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normAutofit lnSpcReduction="10000"/>
          </a:bodyPr>
          <a:lstStyle/>
          <a:p>
            <a:r>
              <a:rPr lang="en-US" b="1"/>
              <a:t>Các phương tiện xã hội và điều khiển truy cập</a:t>
            </a:r>
            <a:endParaRPr lang="vi-VN" b="1"/>
          </a:p>
          <a:p>
            <a:pPr lvl="1"/>
            <a:r>
              <a:rPr lang="vi-VN"/>
              <a:t>Một vài trang mạng xã hội cũng đưa vào bộ nhận biết sự hiện diện để hiển thị khi nào bạn trực tuyến</a:t>
            </a:r>
            <a:endParaRPr lang="en-US" dirty="0"/>
          </a:p>
          <a:p>
            <a:pPr lvl="1"/>
            <a:r>
              <a:rPr lang="vi-VN"/>
              <a:t>Hầu hết các trang mạng xã hội cũng cho phép bạn thiết lập điều khiển những ai có thể xem được trang của bạn, ai có thể xem thông tin hồ sơ của bạn và ai có thể đăng các bình luận lên trang của bạn</a:t>
            </a:r>
            <a:endParaRPr lang="en-US" dirty="0"/>
          </a:p>
          <a:p>
            <a:pPr lvl="1"/>
            <a:r>
              <a:rPr lang="vi-VN"/>
              <a:t>Khi bạn đăng bình luận lên trang của một người nào đó, bạn có thể xác định khi nào bạn muốn chia sẻ bình luận của bạn với mọi người xem trang đó, hoặc chỉ với người sở hữu trang mà bạn bình luận</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20</a:t>
            </a:fld>
            <a:endParaRPr lang="en-US" dirty="0"/>
          </a:p>
        </p:txBody>
      </p:sp>
    </p:spTree>
    <p:extLst>
      <p:ext uri="{BB962C8B-B14F-4D97-AF65-F5344CB8AC3E}">
        <p14:creationId xmlns:p14="http://schemas.microsoft.com/office/powerpoint/2010/main" val="15451282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normAutofit lnSpcReduction="10000"/>
          </a:bodyPr>
          <a:lstStyle/>
          <a:p>
            <a:r>
              <a:rPr lang="en-US" b="1"/>
              <a:t>Các tiêu chuẩn truyền thông điện tử</a:t>
            </a:r>
            <a:endParaRPr lang="vi-VN" b="1"/>
          </a:p>
          <a:p>
            <a:pPr lvl="1"/>
            <a:r>
              <a:rPr lang="vi-VN"/>
              <a:t>Thư điện tử không bao giờ thay thế hoàn toàn các hình thức truyền thông điện tử khác</a:t>
            </a:r>
            <a:endParaRPr lang="en-US" dirty="0"/>
          </a:p>
          <a:p>
            <a:pPr lvl="2"/>
            <a:r>
              <a:rPr lang="vi-VN"/>
              <a:t>hãy suy nghĩ về mục đích của bản tin, bạn đang tìm kiếm sự phản hồi như thế nào và bạn muốn nhận được phản hồi sau bao lâu</a:t>
            </a:r>
            <a:endParaRPr lang="en-US" dirty="0"/>
          </a:p>
          <a:p>
            <a:pPr lvl="1"/>
            <a:r>
              <a:rPr lang="vi-VN"/>
              <a:t>Thư điện tử không phải là truyền thông thời gian thực</a:t>
            </a:r>
            <a:endParaRPr lang="en-US" dirty="0"/>
          </a:p>
          <a:p>
            <a:pPr lvl="1"/>
            <a:r>
              <a:rPr lang="en-US"/>
              <a:t>Khi viết một bản tin, bạn cần nghĩ về người nhận</a:t>
            </a:r>
            <a:endParaRPr lang="en-US" dirty="0"/>
          </a:p>
          <a:p>
            <a:pPr lvl="1"/>
            <a:r>
              <a:rPr lang="vi-VN"/>
              <a:t>Trình bày rõ ràng và ngắn gọn nếu có thể.</a:t>
            </a:r>
            <a:endParaRPr lang="en-US" dirty="0"/>
          </a:p>
          <a:p>
            <a:pPr lvl="1"/>
            <a:r>
              <a:rPr lang="vi-VN"/>
              <a:t>Luôn kiểm tra chính tả và ngữ pháp trước khi bạn gửi bản tin</a:t>
            </a:r>
            <a:endParaRPr lang="en-US" dirty="0"/>
          </a:p>
          <a:p>
            <a:pPr lvl="1"/>
            <a:r>
              <a:rPr lang="vi-VN"/>
              <a:t>Xem xét độ dài của bản tin</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21</a:t>
            </a:fld>
            <a:endParaRPr lang="en-US" dirty="0"/>
          </a:p>
        </p:txBody>
      </p:sp>
    </p:spTree>
    <p:extLst>
      <p:ext uri="{BB962C8B-B14F-4D97-AF65-F5344CB8AC3E}">
        <p14:creationId xmlns:p14="http://schemas.microsoft.com/office/powerpoint/2010/main" val="1998036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normAutofit fontScale="92500" lnSpcReduction="10000"/>
          </a:bodyPr>
          <a:lstStyle/>
          <a:p>
            <a:pPr lvl="1"/>
            <a:r>
              <a:rPr lang="en-US"/>
              <a:t>Thư điện tử trong kinh doanh là những thông tin chính thức của công ty</a:t>
            </a:r>
          </a:p>
          <a:p>
            <a:pPr lvl="2"/>
            <a:r>
              <a:rPr lang="en-US"/>
              <a:t>Lưu trữ các tệp tin trong các thư mục thích hợp của chương trình thư điện tử</a:t>
            </a:r>
          </a:p>
          <a:p>
            <a:pPr lvl="1"/>
            <a:r>
              <a:rPr lang="vi-VN"/>
              <a:t>Thận trọng khi gửi bản tin cho nhiều người.</a:t>
            </a:r>
            <a:endParaRPr lang="en-US"/>
          </a:p>
          <a:p>
            <a:pPr lvl="2"/>
            <a:r>
              <a:rPr lang="vi-VN"/>
              <a:t>Khi trả lời bản tin được gửi tới nhiều người nhận, bạn xem xét khi nào cần thiết cho mọi người đọc thư phản hồi của bạn</a:t>
            </a:r>
            <a:endParaRPr lang="en-US"/>
          </a:p>
          <a:p>
            <a:pPr lvl="1"/>
            <a:r>
              <a:rPr lang="vi-VN"/>
              <a:t>Nếu bản tin chứa thông tin bí mật hoặc nhạy cảm hay có thể yêu cầu chữ ký phê duyệt, bạn cần cân nhắc hình thức truyền thông nào là tốt nhất, khi đó có thể sử dụng phương pháp truyền thống là in ra giấy</a:t>
            </a:r>
            <a:endParaRPr lang="en-US"/>
          </a:p>
          <a:p>
            <a:pPr lvl="1"/>
            <a:r>
              <a:rPr lang="vi-VN"/>
              <a:t>Cẩn thận khi gửi các bản tin có nội dung trêu ghẹo tính địa phương hoặc sử dụng ngôn ngữ không lịch sự</a:t>
            </a:r>
            <a:endParaRPr lang="en-US"/>
          </a:p>
          <a:p>
            <a:pPr lvl="1"/>
            <a:r>
              <a:rPr lang="vi-VN"/>
              <a:t>Tránh “khiêu khích” người khác</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22</a:t>
            </a:fld>
            <a:endParaRPr lang="en-US" dirty="0"/>
          </a:p>
        </p:txBody>
      </p:sp>
    </p:spTree>
    <p:extLst>
      <p:ext uri="{BB962C8B-B14F-4D97-AF65-F5344CB8AC3E}">
        <p14:creationId xmlns:p14="http://schemas.microsoft.com/office/powerpoint/2010/main" val="5000671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lstStyle/>
          <a:p>
            <a:pPr lvl="1"/>
            <a:r>
              <a:rPr lang="vi-VN"/>
              <a:t>Việc sử dụng tất cả các từ viết hoa trong bản tin của bạn được coi là</a:t>
            </a:r>
            <a:r>
              <a:rPr lang="en-US"/>
              <a:t> </a:t>
            </a:r>
            <a:r>
              <a:rPr lang="en-US" dirty="0"/>
              <a:t>“shouting”</a:t>
            </a:r>
          </a:p>
          <a:p>
            <a:pPr lvl="1"/>
            <a:r>
              <a:rPr lang="vi-VN"/>
              <a:t>Tránh đưa ra những bình luận sai hoặc gây hại cho người khác vì điều đó có thể được coi là phỉ báng hoặc vu khống</a:t>
            </a:r>
            <a:endParaRPr lang="en-US" dirty="0"/>
          </a:p>
          <a:p>
            <a:pPr lvl="1"/>
            <a:r>
              <a:rPr lang="vi-VN"/>
              <a:t>Không được bắt nạt hoặc quấy rối một ai đó theo bất kỳ hình thức nào</a:t>
            </a:r>
            <a:endParaRPr lang="en-US" dirty="0"/>
          </a:p>
          <a:p>
            <a:pPr lvl="1"/>
            <a:r>
              <a:rPr lang="vi-VN"/>
              <a:t>Hạn chế sử dụng chữ hoặc từ viết tắt khi giao tiếp trong kinh doanh hoặc trường học, thậm chí khi gửi các bản tin cá nhân hay sử dụng chương trình nhắn tin văn bản</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23</a:t>
            </a:fld>
            <a:endParaRPr lang="en-US" dirty="0"/>
          </a:p>
        </p:txBody>
      </p:sp>
    </p:spTree>
    <p:extLst>
      <p:ext uri="{BB962C8B-B14F-4D97-AF65-F5344CB8AC3E}">
        <p14:creationId xmlns:p14="http://schemas.microsoft.com/office/powerpoint/2010/main" val="1161109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normAutofit fontScale="92500"/>
          </a:bodyPr>
          <a:lstStyle/>
          <a:p>
            <a:pPr lvl="1"/>
            <a:r>
              <a:rPr lang="en-US"/>
              <a:t>Các trang web bạn tham gia và đưa các thông tin cá nhân của mình lên cũng có thể được truy cập một cách công khai</a:t>
            </a:r>
            <a:endParaRPr lang="en-US" dirty="0"/>
          </a:p>
          <a:p>
            <a:pPr lvl="2"/>
            <a:r>
              <a:rPr lang="en-US"/>
              <a:t>Hãy nghĩ tới những gì bạn muốn đăng lên về mình và ai có thể nhìn thấy chúng</a:t>
            </a:r>
            <a:endParaRPr lang="en-US" dirty="0"/>
          </a:p>
          <a:p>
            <a:pPr lvl="1"/>
            <a:r>
              <a:rPr lang="vi-VN"/>
              <a:t>Sử dụng những nghi thức mạng (</a:t>
            </a:r>
            <a:r>
              <a:rPr lang="vi-VN" i="1"/>
              <a:t>netiquette</a:t>
            </a:r>
            <a:r>
              <a:rPr lang="vi-VN"/>
              <a:t>), hoặc những cách cư xử tốt trong mọi truyền thông điện tử, cho dù với mục đích kinh doanh hay cá nhân</a:t>
            </a:r>
            <a:endParaRPr lang="en-US" dirty="0"/>
          </a:p>
          <a:p>
            <a:pPr lvl="1"/>
            <a:r>
              <a:rPr lang="vi-VN"/>
              <a:t>Luôn cố gắng phản hồi các bản tin theo đúng hạn</a:t>
            </a:r>
            <a:endParaRPr lang="en-US" dirty="0"/>
          </a:p>
          <a:p>
            <a:pPr lvl="1"/>
            <a:r>
              <a:rPr lang="vi-VN"/>
              <a:t>Xem xét trình tự đăng bài của bạn</a:t>
            </a:r>
            <a:endParaRPr lang="en-US" dirty="0"/>
          </a:p>
          <a:p>
            <a:pPr lvl="1"/>
            <a:r>
              <a:rPr lang="vi-VN"/>
              <a:t>Luôn thực hiện theo các hướng dẫn hoặc quy tắc được đề ra bởi trường học hoặc tổ chức của bạn liên quan đến các truyền thông điện tử.</a:t>
            </a:r>
            <a:endParaRPr lang="en-US" dirty="0"/>
          </a:p>
        </p:txBody>
      </p:sp>
      <p:sp>
        <p:nvSpPr>
          <p:cNvPr id="4" name="Footer Placeholder 3"/>
          <p:cNvSpPr>
            <a:spLocks noGrp="1"/>
          </p:cNvSpPr>
          <p:nvPr>
            <p:ph type="ftr" sz="quarter" idx="11"/>
          </p:nvPr>
        </p:nvSpPr>
        <p:spPr/>
        <p:txBody>
          <a:bodyPr/>
          <a:lstStyle/>
          <a:p>
            <a:r>
              <a:rPr lang="en-US" dirty="0"/>
              <a:t>© CCI Learning Solutions Inc.</a:t>
            </a:r>
          </a:p>
        </p:txBody>
      </p:sp>
      <p:sp>
        <p:nvSpPr>
          <p:cNvPr id="5" name="Slide Number Placeholder 4"/>
          <p:cNvSpPr>
            <a:spLocks noGrp="1"/>
          </p:cNvSpPr>
          <p:nvPr>
            <p:ph type="sldNum" sz="quarter" idx="12"/>
          </p:nvPr>
        </p:nvSpPr>
        <p:spPr/>
        <p:txBody>
          <a:bodyPr/>
          <a:lstStyle/>
          <a:p>
            <a:fld id="{45FB6C65-6715-49C2-A781-2C0369051A11}" type="slidenum">
              <a:rPr lang="en-US" smtClean="0"/>
              <a:t>24</a:t>
            </a:fld>
            <a:endParaRPr lang="en-US" dirty="0"/>
          </a:p>
        </p:txBody>
      </p:sp>
    </p:spTree>
    <p:extLst>
      <p:ext uri="{BB962C8B-B14F-4D97-AF65-F5344CB8AC3E}">
        <p14:creationId xmlns:p14="http://schemas.microsoft.com/office/powerpoint/2010/main" val="42191684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Làm việc với thư điện tử</a:t>
            </a:r>
            <a:endParaRPr lang="en-US" dirty="0"/>
          </a:p>
        </p:txBody>
      </p:sp>
      <p:graphicFrame>
        <p:nvGraphicFramePr>
          <p:cNvPr id="27" name="Content Placeholder 26"/>
          <p:cNvGraphicFramePr>
            <a:graphicFrameLocks noGrp="1"/>
          </p:cNvGraphicFramePr>
          <p:nvPr>
            <p:ph idx="1"/>
            <p:extLst>
              <p:ext uri="{D42A27DB-BD31-4B8C-83A1-F6EECF244321}">
                <p14:modId xmlns:p14="http://schemas.microsoft.com/office/powerpoint/2010/main" val="2334523395"/>
              </p:ext>
            </p:extLst>
          </p:nvPr>
        </p:nvGraphicFramePr>
        <p:xfrm>
          <a:off x="398672" y="2153187"/>
          <a:ext cx="7912100" cy="2593848"/>
        </p:xfrm>
        <a:graphic>
          <a:graphicData uri="http://schemas.openxmlformats.org/drawingml/2006/table">
            <a:tbl>
              <a:tblPr firstRow="1" firstCol="1" bandRow="1"/>
              <a:tblGrid>
                <a:gridCol w="1358209">
                  <a:extLst>
                    <a:ext uri="{9D8B030D-6E8A-4147-A177-3AD203B41FA5}">
                      <a16:colId xmlns:a16="http://schemas.microsoft.com/office/drawing/2014/main" val="20000"/>
                    </a:ext>
                  </a:extLst>
                </a:gridCol>
                <a:gridCol w="6553891">
                  <a:extLst>
                    <a:ext uri="{9D8B030D-6E8A-4147-A177-3AD203B41FA5}">
                      <a16:colId xmlns:a16="http://schemas.microsoft.com/office/drawing/2014/main" val="20001"/>
                    </a:ext>
                  </a:extLst>
                </a:gridCol>
              </a:tblGrid>
              <a:tr h="877689">
                <a:tc>
                  <a:txBody>
                    <a:bodyPr/>
                    <a:lstStyle/>
                    <a:p>
                      <a:pPr>
                        <a:lnSpc>
                          <a:spcPct val="115000"/>
                        </a:lnSpc>
                        <a:spcBef>
                          <a:spcPts val="0"/>
                        </a:spcBef>
                        <a:spcAft>
                          <a:spcPts val="100"/>
                        </a:spcAft>
                        <a:tabLst>
                          <a:tab pos="228600" algn="l"/>
                        </a:tabLst>
                      </a:pPr>
                      <a:r>
                        <a:rPr lang="vi-VN" sz="1400" b="1">
                          <a:effectLst/>
                          <a:latin typeface="Zurich BT"/>
                          <a:ea typeface="Times New Roman"/>
                          <a:cs typeface="Calibri"/>
                        </a:rPr>
                        <a:t>Tên</a:t>
                      </a:r>
                      <a:r>
                        <a:rPr lang="vi-VN" sz="1400" b="1" baseline="0">
                          <a:effectLst/>
                          <a:latin typeface="Zurich BT"/>
                          <a:ea typeface="Times New Roman"/>
                          <a:cs typeface="Calibri"/>
                        </a:rPr>
                        <a:t> hộp thư</a:t>
                      </a:r>
                      <a:endParaRPr lang="en-US" sz="1400" b="1" dirty="0">
                        <a:effectLst/>
                        <a:latin typeface="Zurich BT"/>
                        <a:ea typeface="Times New Roman"/>
                        <a:cs typeface="Calibri"/>
                      </a:endParaRP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2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Phần này nhận diện một hộp thư trên máy chủ thư điện tử và dựa theo tiêu chuẩn về địa chỉ thư điện tử của công ty hoặc ISP. Một vài nhà cung cấp, đặc biệt là các nhà cung cấp dịch vụ trên nền Web cho phép bạn tạo hòm thư với tên riêng do bạn lựa chọn và cần đảm bảo tên đó là duy nhất. Tên hòm thư còn được xem là tên người dùng của tài khoản đó.</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8094">
                <a:tc>
                  <a:txBody>
                    <a:bodyPr/>
                    <a:lstStyle/>
                    <a:p>
                      <a:pPr>
                        <a:lnSpc>
                          <a:spcPct val="115000"/>
                        </a:lnSpc>
                        <a:spcBef>
                          <a:spcPts val="100"/>
                        </a:spcBef>
                        <a:spcAft>
                          <a:spcPts val="100"/>
                        </a:spcAft>
                        <a:tabLst>
                          <a:tab pos="228600" algn="l"/>
                        </a:tabLst>
                      </a:pPr>
                      <a:r>
                        <a:rPr lang="en-US" sz="1400" b="1">
                          <a:effectLst/>
                          <a:latin typeface="Zurich BT"/>
                          <a:ea typeface="Times New Roman"/>
                          <a:cs typeface="Calibri"/>
                        </a:rPr>
                        <a:t>Tên</a:t>
                      </a:r>
                      <a:r>
                        <a:rPr lang="en-US" sz="1400" b="1" baseline="0">
                          <a:effectLst/>
                          <a:latin typeface="Zurich BT"/>
                          <a:ea typeface="Times New Roman"/>
                          <a:cs typeface="Calibri"/>
                        </a:rPr>
                        <a:t> tổ chức</a:t>
                      </a:r>
                      <a:endParaRPr lang="en-US" sz="1400" b="1">
                        <a:effectLst/>
                        <a:latin typeface="Zurich BT"/>
                        <a:ea typeface="Times New Roman"/>
                        <a:cs typeface="Calibri"/>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Phần giữa của địa chỉ thư điện tử chỉ ra tên của tổ chức sở hữu máy chủ. Nó có thể có định dạng tên đầy đủ của tổ chức, viết tắt tên của tổ chức hoặc sự kết hợp duy nhất của các từ nếu tên tổ chức đã được sử dụng</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0936">
                <a:tc>
                  <a:txBody>
                    <a:bodyPr/>
                    <a:lstStyle/>
                    <a:p>
                      <a:pPr>
                        <a:lnSpc>
                          <a:spcPct val="115000"/>
                        </a:lnSpc>
                        <a:spcBef>
                          <a:spcPts val="100"/>
                        </a:spcBef>
                        <a:spcAft>
                          <a:spcPts val="100"/>
                        </a:spcAft>
                        <a:tabLst>
                          <a:tab pos="228600" algn="l"/>
                        </a:tabLst>
                      </a:pPr>
                      <a:r>
                        <a:rPr lang="en-US" sz="1400" b="1">
                          <a:effectLst/>
                          <a:latin typeface="Zurich BT"/>
                          <a:ea typeface="Times New Roman"/>
                          <a:cs typeface="Calibri"/>
                        </a:rPr>
                        <a:t>Loại</a:t>
                      </a:r>
                      <a:r>
                        <a:rPr lang="en-US" sz="1400" b="1" baseline="0">
                          <a:effectLst/>
                          <a:latin typeface="Zurich BT"/>
                          <a:ea typeface="Times New Roman"/>
                          <a:cs typeface="Calibri"/>
                        </a:rPr>
                        <a:t> tên miền</a:t>
                      </a:r>
                      <a:endParaRPr lang="en-US" sz="1400" b="1">
                        <a:effectLst/>
                        <a:latin typeface="Zurich BT"/>
                        <a:ea typeface="Times New Roman"/>
                        <a:cs typeface="Calibri"/>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Chỉ ra loại miền làm việc; ví dụ .com đề cập đến các tổ chức thương mại, trong khi .uk đề cập đến tên quốc gia và loại hình tổ chức, chẳng hạn như uk.co hoặc uk.edu.</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25</a:t>
            </a:fld>
            <a:endParaRPr lang="en-US" dirty="0"/>
          </a:p>
        </p:txBody>
      </p:sp>
      <p:grpSp>
        <p:nvGrpSpPr>
          <p:cNvPr id="30" name="Group 29"/>
          <p:cNvGrpSpPr/>
          <p:nvPr/>
        </p:nvGrpSpPr>
        <p:grpSpPr>
          <a:xfrm>
            <a:off x="1598296" y="1065848"/>
            <a:ext cx="6197963" cy="928856"/>
            <a:chOff x="1645920" y="1478280"/>
            <a:chExt cx="6197963" cy="1238475"/>
          </a:xfrm>
        </p:grpSpPr>
        <p:sp>
          <p:nvSpPr>
            <p:cNvPr id="7" name="Rectangle 6"/>
            <p:cNvSpPr/>
            <p:nvPr/>
          </p:nvSpPr>
          <p:spPr>
            <a:xfrm>
              <a:off x="1645920" y="1478280"/>
              <a:ext cx="6197963" cy="1127760"/>
            </a:xfrm>
            <a:prstGeom prst="rect">
              <a:avLst/>
            </a:prstGeom>
            <a:noFill/>
          </p:spPr>
        </p:sp>
        <p:cxnSp>
          <p:nvCxnSpPr>
            <p:cNvPr id="8" name="AutoShape 60"/>
            <p:cNvCxnSpPr>
              <a:cxnSpLocks noChangeShapeType="1"/>
            </p:cNvCxnSpPr>
            <p:nvPr/>
          </p:nvCxnSpPr>
          <p:spPr bwMode="auto">
            <a:xfrm flipV="1">
              <a:off x="1874902" y="1739852"/>
              <a:ext cx="858" cy="245277"/>
            </a:xfrm>
            <a:prstGeom prst="straightConnector1">
              <a:avLst/>
            </a:prstGeom>
            <a:noFill/>
            <a:ln w="9525">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9" name="AutoShape 61"/>
            <p:cNvCxnSpPr>
              <a:cxnSpLocks noChangeShapeType="1"/>
            </p:cNvCxnSpPr>
            <p:nvPr/>
          </p:nvCxnSpPr>
          <p:spPr bwMode="auto">
            <a:xfrm flipV="1">
              <a:off x="3500935" y="1739852"/>
              <a:ext cx="858" cy="245277"/>
            </a:xfrm>
            <a:prstGeom prst="straightConnector1">
              <a:avLst/>
            </a:prstGeom>
            <a:noFill/>
            <a:ln w="9525">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10" name="AutoShape 62"/>
            <p:cNvCxnSpPr>
              <a:cxnSpLocks noChangeShapeType="1"/>
            </p:cNvCxnSpPr>
            <p:nvPr/>
          </p:nvCxnSpPr>
          <p:spPr bwMode="auto">
            <a:xfrm flipV="1">
              <a:off x="2781398" y="1739852"/>
              <a:ext cx="858" cy="308740"/>
            </a:xfrm>
            <a:prstGeom prst="straightConnector1">
              <a:avLst/>
            </a:prstGeom>
            <a:noFill/>
            <a:ln w="9525">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11" name="AutoShape 63"/>
            <p:cNvCxnSpPr>
              <a:cxnSpLocks noChangeShapeType="1"/>
            </p:cNvCxnSpPr>
            <p:nvPr/>
          </p:nvCxnSpPr>
          <p:spPr bwMode="auto">
            <a:xfrm flipV="1">
              <a:off x="5093521" y="1739852"/>
              <a:ext cx="0" cy="244419"/>
            </a:xfrm>
            <a:prstGeom prst="straightConnector1">
              <a:avLst/>
            </a:prstGeom>
            <a:noFill/>
            <a:ln w="9525">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12" name="AutoShape 64"/>
            <p:cNvCxnSpPr>
              <a:cxnSpLocks noChangeShapeType="1"/>
            </p:cNvCxnSpPr>
            <p:nvPr/>
          </p:nvCxnSpPr>
          <p:spPr bwMode="auto">
            <a:xfrm flipV="1">
              <a:off x="6650945" y="1739852"/>
              <a:ext cx="858" cy="244419"/>
            </a:xfrm>
            <a:prstGeom prst="straightConnector1">
              <a:avLst/>
            </a:prstGeom>
            <a:noFill/>
            <a:ln w="9525">
              <a:solidFill>
                <a:srgbClr val="000000"/>
              </a:solidFill>
              <a:round/>
              <a:headEnd/>
              <a:tailEnd type="triangle" w="med" len="sm"/>
            </a:ln>
            <a:extLst>
              <a:ext uri="{909E8E84-426E-40DD-AFC4-6F175D3DCCD1}">
                <a14:hiddenFill xmlns:a14="http://schemas.microsoft.com/office/drawing/2010/main">
                  <a:noFill/>
                </a14:hiddenFill>
              </a:ext>
            </a:extLst>
          </p:spPr>
        </p:cxnSp>
        <p:cxnSp>
          <p:nvCxnSpPr>
            <p:cNvPr id="13" name="AutoShape 65"/>
            <p:cNvCxnSpPr>
              <a:cxnSpLocks noChangeShapeType="1"/>
            </p:cNvCxnSpPr>
            <p:nvPr/>
          </p:nvCxnSpPr>
          <p:spPr bwMode="auto">
            <a:xfrm flipH="1" flipV="1">
              <a:off x="6132947" y="1739852"/>
              <a:ext cx="1715" cy="415942"/>
            </a:xfrm>
            <a:prstGeom prst="straightConnector1">
              <a:avLst/>
            </a:prstGeom>
            <a:noFill/>
            <a:ln w="9525">
              <a:solidFill>
                <a:srgbClr val="000000"/>
              </a:solidFill>
              <a:round/>
              <a:headEnd/>
              <a:tailEnd type="triangle" w="med" len="sm"/>
            </a:ln>
            <a:extLst>
              <a:ext uri="{909E8E84-426E-40DD-AFC4-6F175D3DCCD1}">
                <a14:hiddenFill xmlns:a14="http://schemas.microsoft.com/office/drawing/2010/main">
                  <a:noFill/>
                </a14:hiddenFill>
              </a:ext>
            </a:extLst>
          </p:spPr>
        </p:cxnSp>
        <p:sp>
          <p:nvSpPr>
            <p:cNvPr id="14" name="Text Box 66"/>
            <p:cNvSpPr txBox="1">
              <a:spLocks noChangeArrowheads="1"/>
            </p:cNvSpPr>
            <p:nvPr/>
          </p:nvSpPr>
          <p:spPr bwMode="auto">
            <a:xfrm>
              <a:off x="1645920" y="1478280"/>
              <a:ext cx="5709124" cy="325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25400" tIns="25400" rIns="25400" bIns="25400" anchor="t" anchorCtr="0" upright="1">
              <a:noAutofit/>
            </a:bodyPr>
            <a:lstStyle/>
            <a:p>
              <a:pPr marL="0" marR="0">
                <a:spcBef>
                  <a:spcPts val="0"/>
                </a:spcBef>
                <a:spcAft>
                  <a:spcPts val="0"/>
                </a:spcAft>
                <a:tabLst>
                  <a:tab pos="3200400" algn="l"/>
                </a:tabLst>
              </a:pPr>
              <a:r>
                <a:rPr lang="en-CA" b="1" dirty="0">
                  <a:effectLst/>
                  <a:latin typeface="Zurich BT" pitchFamily="34" charset="0"/>
                  <a:ea typeface="Calibri"/>
                  <a:cs typeface="Times New Roman"/>
                </a:rPr>
                <a:t>jsmith@ccilearning.com	j.smith.909@myisp.uk.co</a:t>
              </a:r>
              <a:endParaRPr lang="en-US" b="1" dirty="0">
                <a:effectLst/>
                <a:latin typeface="Zurich BT" pitchFamily="34" charset="0"/>
                <a:ea typeface="Calibri"/>
                <a:cs typeface="Times New Roman"/>
              </a:endParaRPr>
            </a:p>
          </p:txBody>
        </p:sp>
        <p:grpSp>
          <p:nvGrpSpPr>
            <p:cNvPr id="28" name="Group 27"/>
            <p:cNvGrpSpPr/>
            <p:nvPr/>
          </p:nvGrpSpPr>
          <p:grpSpPr>
            <a:xfrm>
              <a:off x="1684817" y="2415263"/>
              <a:ext cx="5599684" cy="301492"/>
              <a:chOff x="1875317" y="2310488"/>
              <a:chExt cx="5599684" cy="301492"/>
            </a:xfrm>
          </p:grpSpPr>
          <p:sp>
            <p:nvSpPr>
              <p:cNvPr id="15" name="Text Box 67"/>
              <p:cNvSpPr txBox="1">
                <a:spLocks noChangeArrowheads="1"/>
              </p:cNvSpPr>
              <p:nvPr/>
            </p:nvSpPr>
            <p:spPr bwMode="auto">
              <a:xfrm>
                <a:off x="1875317" y="2314452"/>
                <a:ext cx="254711" cy="294097"/>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pitchFamily="34" charset="0"/>
                    <a:ea typeface="Times New Roman"/>
                    <a:cs typeface="Arial"/>
                  </a:rPr>
                  <a:t>1</a:t>
                </a:r>
                <a:endParaRPr lang="en-US" sz="1100" b="1">
                  <a:effectLst/>
                  <a:latin typeface="Zurich BT" pitchFamily="34" charset="0"/>
                  <a:ea typeface="Times New Roman"/>
                  <a:cs typeface="Arial"/>
                </a:endParaRPr>
              </a:p>
            </p:txBody>
          </p:sp>
          <p:sp>
            <p:nvSpPr>
              <p:cNvPr id="16" name="Text Box 68"/>
              <p:cNvSpPr txBox="1">
                <a:spLocks noChangeArrowheads="1"/>
              </p:cNvSpPr>
              <p:nvPr/>
            </p:nvSpPr>
            <p:spPr bwMode="auto">
              <a:xfrm>
                <a:off x="3483527" y="2314452"/>
                <a:ext cx="256426" cy="294097"/>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pitchFamily="34" charset="0"/>
                    <a:ea typeface="Times New Roman"/>
                    <a:cs typeface="Arial"/>
                  </a:rPr>
                  <a:t>2</a:t>
                </a:r>
                <a:endParaRPr lang="en-US" sz="1100" b="1">
                  <a:effectLst/>
                  <a:latin typeface="Zurich BT" pitchFamily="34" charset="0"/>
                  <a:ea typeface="Times New Roman"/>
                  <a:cs typeface="Arial"/>
                </a:endParaRPr>
              </a:p>
            </p:txBody>
          </p:sp>
          <p:sp>
            <p:nvSpPr>
              <p:cNvPr id="17" name="Text Box 69"/>
              <p:cNvSpPr txBox="1">
                <a:spLocks noChangeArrowheads="1"/>
              </p:cNvSpPr>
              <p:nvPr/>
            </p:nvSpPr>
            <p:spPr bwMode="auto">
              <a:xfrm>
                <a:off x="2123167" y="2314452"/>
                <a:ext cx="1132048" cy="222979"/>
              </a:xfrm>
              <a:prstGeom prst="rect">
                <a:avLst/>
              </a:prstGeom>
              <a:noFill/>
              <a:ln>
                <a:noFill/>
              </a:ln>
              <a:extLst/>
            </p:spPr>
            <p:txBody>
              <a:bodyPr rot="0" vert="horz" wrap="square" lIns="25400" tIns="25400" rIns="25400" bIns="25400" anchor="t" anchorCtr="0" upright="1">
                <a:noAutofit/>
              </a:bodyPr>
              <a:lstStyle/>
              <a:p>
                <a:pPr marL="0" marR="0">
                  <a:spcBef>
                    <a:spcPts val="0"/>
                  </a:spcBef>
                  <a:spcAft>
                    <a:spcPts val="0"/>
                  </a:spcAft>
                </a:pPr>
                <a:r>
                  <a:rPr lang="vi-VN" sz="1100" b="1">
                    <a:effectLst/>
                    <a:latin typeface="Zurich BT" pitchFamily="34" charset="0"/>
                    <a:ea typeface="Times New Roman"/>
                    <a:cs typeface="Arial"/>
                  </a:rPr>
                  <a:t>Tên hộp thư	</a:t>
                </a:r>
                <a:endParaRPr lang="en-US" sz="1100" b="1" dirty="0">
                  <a:effectLst/>
                  <a:latin typeface="Zurich BT" pitchFamily="34" charset="0"/>
                  <a:ea typeface="Times New Roman"/>
                  <a:cs typeface="Arial"/>
                </a:endParaRPr>
              </a:p>
            </p:txBody>
          </p:sp>
          <p:sp>
            <p:nvSpPr>
              <p:cNvPr id="18" name="Text Box 70"/>
              <p:cNvSpPr txBox="1">
                <a:spLocks noChangeArrowheads="1"/>
              </p:cNvSpPr>
              <p:nvPr/>
            </p:nvSpPr>
            <p:spPr bwMode="auto">
              <a:xfrm>
                <a:off x="3731044" y="2310488"/>
                <a:ext cx="1723605" cy="247033"/>
              </a:xfrm>
              <a:prstGeom prst="rect">
                <a:avLst/>
              </a:prstGeom>
              <a:noFill/>
              <a:ln>
                <a:noFill/>
              </a:ln>
              <a:extLst/>
            </p:spPr>
            <p:txBody>
              <a:bodyPr rot="0" vert="horz" wrap="square" lIns="25400" tIns="25400" rIns="25400" bIns="25400" anchor="t" anchorCtr="0" upright="1">
                <a:noAutofit/>
              </a:bodyPr>
              <a:lstStyle/>
              <a:p>
                <a:pPr marL="0" marR="0">
                  <a:spcBef>
                    <a:spcPts val="0"/>
                  </a:spcBef>
                  <a:spcAft>
                    <a:spcPts val="0"/>
                  </a:spcAft>
                </a:pPr>
                <a:r>
                  <a:rPr lang="vi-VN" sz="1100" b="1">
                    <a:effectLst/>
                    <a:latin typeface="Zurich BT" pitchFamily="34" charset="0"/>
                    <a:ea typeface="Times New Roman"/>
                    <a:cs typeface="Arial"/>
                  </a:rPr>
                  <a:t>Tên tổ chức</a:t>
                </a:r>
                <a:endParaRPr lang="en-US" sz="1100" b="1" dirty="0">
                  <a:effectLst/>
                  <a:latin typeface="Zurich BT" pitchFamily="34" charset="0"/>
                  <a:ea typeface="Times New Roman"/>
                  <a:cs typeface="Arial"/>
                </a:endParaRPr>
              </a:p>
            </p:txBody>
          </p:sp>
          <p:sp>
            <p:nvSpPr>
              <p:cNvPr id="19" name="Text Box 71"/>
              <p:cNvSpPr txBox="1">
                <a:spLocks noChangeArrowheads="1"/>
              </p:cNvSpPr>
              <p:nvPr/>
            </p:nvSpPr>
            <p:spPr bwMode="auto">
              <a:xfrm>
                <a:off x="5650446" y="2317883"/>
                <a:ext cx="254711" cy="294097"/>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100" b="1">
                    <a:effectLst/>
                    <a:latin typeface="Zurich BT" pitchFamily="34" charset="0"/>
                    <a:ea typeface="Times New Roman"/>
                    <a:cs typeface="Arial"/>
                  </a:rPr>
                  <a:t>3</a:t>
                </a:r>
                <a:endParaRPr lang="en-US" sz="1100" b="1">
                  <a:effectLst/>
                  <a:latin typeface="Zurich BT" pitchFamily="34" charset="0"/>
                  <a:ea typeface="Times New Roman"/>
                  <a:cs typeface="Arial"/>
                </a:endParaRPr>
              </a:p>
            </p:txBody>
          </p:sp>
          <p:sp>
            <p:nvSpPr>
              <p:cNvPr id="20" name="Text Box 72"/>
              <p:cNvSpPr txBox="1">
                <a:spLocks noChangeArrowheads="1"/>
              </p:cNvSpPr>
              <p:nvPr/>
            </p:nvSpPr>
            <p:spPr bwMode="auto">
              <a:xfrm>
                <a:off x="5898086" y="2317031"/>
                <a:ext cx="1576915" cy="240618"/>
              </a:xfrm>
              <a:prstGeom prst="rect">
                <a:avLst/>
              </a:prstGeom>
              <a:noFill/>
              <a:ln>
                <a:noFill/>
              </a:ln>
              <a:extLst/>
            </p:spPr>
            <p:txBody>
              <a:bodyPr rot="0" vert="horz" wrap="square" lIns="25400" tIns="25400" rIns="25400" bIns="25400" anchor="t" anchorCtr="0" upright="1">
                <a:noAutofit/>
              </a:bodyPr>
              <a:lstStyle/>
              <a:p>
                <a:pPr marL="0" marR="0">
                  <a:spcBef>
                    <a:spcPts val="0"/>
                  </a:spcBef>
                  <a:spcAft>
                    <a:spcPts val="0"/>
                  </a:spcAft>
                </a:pPr>
                <a:r>
                  <a:rPr lang="vi-VN" sz="1100" b="1">
                    <a:latin typeface="Zurich BT" pitchFamily="34" charset="0"/>
                    <a:ea typeface="Times New Roman"/>
                    <a:cs typeface="Arial"/>
                  </a:rPr>
                  <a:t>Loại miền</a:t>
                </a:r>
                <a:endParaRPr lang="en-US" sz="1100" b="1" dirty="0">
                  <a:effectLst/>
                  <a:latin typeface="Zurich BT" pitchFamily="34" charset="0"/>
                  <a:ea typeface="Times New Roman"/>
                  <a:cs typeface="Arial"/>
                </a:endParaRPr>
              </a:p>
            </p:txBody>
          </p:sp>
        </p:grpSp>
        <p:sp>
          <p:nvSpPr>
            <p:cNvPr id="21" name="Text Box 73"/>
            <p:cNvSpPr txBox="1">
              <a:spLocks noChangeArrowheads="1"/>
            </p:cNvSpPr>
            <p:nvPr/>
          </p:nvSpPr>
          <p:spPr bwMode="auto">
            <a:xfrm>
              <a:off x="1740257" y="1932813"/>
              <a:ext cx="254711" cy="314616"/>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200" b="1">
                  <a:effectLst/>
                  <a:latin typeface="Zurich BT" pitchFamily="34" charset="0"/>
                  <a:ea typeface="Times New Roman"/>
                  <a:cs typeface="Arial"/>
                </a:rPr>
                <a:t>1</a:t>
              </a:r>
              <a:endParaRPr lang="en-US" sz="1200" b="1">
                <a:effectLst/>
                <a:latin typeface="Zurich BT" pitchFamily="34" charset="0"/>
                <a:ea typeface="Times New Roman"/>
                <a:cs typeface="Arial"/>
              </a:endParaRPr>
            </a:p>
          </p:txBody>
        </p:sp>
        <p:sp>
          <p:nvSpPr>
            <p:cNvPr id="22" name="Text Box 74"/>
            <p:cNvSpPr txBox="1">
              <a:spLocks noChangeArrowheads="1"/>
            </p:cNvSpPr>
            <p:nvPr/>
          </p:nvSpPr>
          <p:spPr bwMode="auto">
            <a:xfrm>
              <a:off x="4958876" y="1932813"/>
              <a:ext cx="254711" cy="314616"/>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200" b="1">
                  <a:effectLst/>
                  <a:latin typeface="Zurich BT" pitchFamily="34" charset="0"/>
                  <a:ea typeface="Times New Roman"/>
                  <a:cs typeface="Arial"/>
                </a:rPr>
                <a:t>1</a:t>
              </a:r>
              <a:endParaRPr lang="en-US" sz="1200" b="1">
                <a:effectLst/>
                <a:latin typeface="Zurich BT" pitchFamily="34" charset="0"/>
                <a:ea typeface="Times New Roman"/>
                <a:cs typeface="Arial"/>
              </a:endParaRPr>
            </a:p>
          </p:txBody>
        </p:sp>
        <p:sp>
          <p:nvSpPr>
            <p:cNvPr id="23" name="Text Box 75"/>
            <p:cNvSpPr txBox="1">
              <a:spLocks noChangeArrowheads="1"/>
            </p:cNvSpPr>
            <p:nvPr/>
          </p:nvSpPr>
          <p:spPr bwMode="auto">
            <a:xfrm>
              <a:off x="2647611" y="1932813"/>
              <a:ext cx="254711" cy="314616"/>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200" b="1">
                  <a:effectLst/>
                  <a:latin typeface="Zurich BT" pitchFamily="34" charset="0"/>
                  <a:ea typeface="Times New Roman"/>
                  <a:cs typeface="Arial"/>
                </a:rPr>
                <a:t>2</a:t>
              </a:r>
              <a:endParaRPr lang="en-US" sz="1200" b="1">
                <a:effectLst/>
                <a:latin typeface="Zurich BT" pitchFamily="34" charset="0"/>
                <a:ea typeface="Times New Roman"/>
                <a:cs typeface="Arial"/>
              </a:endParaRPr>
            </a:p>
          </p:txBody>
        </p:sp>
        <p:sp>
          <p:nvSpPr>
            <p:cNvPr id="24" name="Text Box 76"/>
            <p:cNvSpPr txBox="1">
              <a:spLocks noChangeArrowheads="1"/>
            </p:cNvSpPr>
            <p:nvPr/>
          </p:nvSpPr>
          <p:spPr bwMode="auto">
            <a:xfrm>
              <a:off x="6006878" y="1932813"/>
              <a:ext cx="254711" cy="314616"/>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200" b="1">
                  <a:effectLst/>
                  <a:latin typeface="Zurich BT" pitchFamily="34" charset="0"/>
                  <a:ea typeface="Times New Roman"/>
                  <a:cs typeface="Arial"/>
                </a:rPr>
                <a:t>2</a:t>
              </a:r>
              <a:endParaRPr lang="en-US" sz="1200" b="1">
                <a:effectLst/>
                <a:latin typeface="Zurich BT" pitchFamily="34" charset="0"/>
                <a:ea typeface="Times New Roman"/>
                <a:cs typeface="Arial"/>
              </a:endParaRPr>
            </a:p>
          </p:txBody>
        </p:sp>
        <p:sp>
          <p:nvSpPr>
            <p:cNvPr id="25" name="Text Box 77"/>
            <p:cNvSpPr txBox="1">
              <a:spLocks noChangeArrowheads="1"/>
            </p:cNvSpPr>
            <p:nvPr/>
          </p:nvSpPr>
          <p:spPr bwMode="auto">
            <a:xfrm>
              <a:off x="3374008" y="1932813"/>
              <a:ext cx="254711" cy="314616"/>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200" b="1">
                  <a:effectLst/>
                  <a:latin typeface="Zurich BT" pitchFamily="34" charset="0"/>
                  <a:ea typeface="Times New Roman"/>
                  <a:cs typeface="Arial"/>
                </a:rPr>
                <a:t>3</a:t>
              </a:r>
              <a:endParaRPr lang="en-US" sz="1200" b="1">
                <a:effectLst/>
                <a:latin typeface="Zurich BT" pitchFamily="34" charset="0"/>
                <a:ea typeface="Times New Roman"/>
                <a:cs typeface="Arial"/>
              </a:endParaRPr>
            </a:p>
          </p:txBody>
        </p:sp>
        <p:sp>
          <p:nvSpPr>
            <p:cNvPr id="26" name="Text Box 78"/>
            <p:cNvSpPr txBox="1">
              <a:spLocks noChangeArrowheads="1"/>
            </p:cNvSpPr>
            <p:nvPr/>
          </p:nvSpPr>
          <p:spPr bwMode="auto">
            <a:xfrm>
              <a:off x="6542885" y="1932813"/>
              <a:ext cx="254711" cy="314616"/>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200" b="1">
                  <a:effectLst/>
                  <a:latin typeface="Zurich BT" pitchFamily="34" charset="0"/>
                  <a:ea typeface="Times New Roman"/>
                  <a:cs typeface="Arial"/>
                </a:rPr>
                <a:t>3</a:t>
              </a:r>
              <a:endParaRPr lang="en-US" sz="1200" b="1">
                <a:effectLst/>
                <a:latin typeface="Zurich BT" pitchFamily="34" charset="0"/>
                <a:ea typeface="Times New Roman"/>
                <a:cs typeface="Arial"/>
              </a:endParaRPr>
            </a:p>
          </p:txBody>
        </p:sp>
      </p:grpSp>
    </p:spTree>
    <p:extLst>
      <p:ext uri="{BB962C8B-B14F-4D97-AF65-F5344CB8AC3E}">
        <p14:creationId xmlns:p14="http://schemas.microsoft.com/office/powerpoint/2010/main" val="8139473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Làm việc với thư điện tử</a:t>
            </a:r>
            <a:endParaRPr lang="en-US" dirty="0"/>
          </a:p>
        </p:txBody>
      </p:sp>
      <p:sp>
        <p:nvSpPr>
          <p:cNvPr id="3" name="Content Placeholder 2"/>
          <p:cNvSpPr>
            <a:spLocks noGrp="1"/>
          </p:cNvSpPr>
          <p:nvPr>
            <p:ph idx="1"/>
          </p:nvPr>
        </p:nvSpPr>
        <p:spPr/>
        <p:txBody>
          <a:bodyPr/>
          <a:lstStyle/>
          <a:p>
            <a:r>
              <a:rPr lang="en-CA"/>
              <a:t>Các loại tên miền phổ biến khác:</a:t>
            </a:r>
            <a:endParaRPr lang="en-CA" dirty="0"/>
          </a:p>
          <a:p>
            <a:pPr lvl="1"/>
            <a:r>
              <a:rPr lang="en-CA"/>
              <a:t>.edu cho các tổ chức đào tạo</a:t>
            </a:r>
            <a:endParaRPr lang="en-CA" dirty="0"/>
          </a:p>
          <a:p>
            <a:pPr lvl="1"/>
            <a:r>
              <a:rPr lang="en-CA"/>
              <a:t>.gov cho chính phủ</a:t>
            </a:r>
            <a:endParaRPr lang="en-CA" dirty="0"/>
          </a:p>
          <a:p>
            <a:pPr lvl="1"/>
            <a:r>
              <a:rPr lang="en-CA"/>
              <a:t>.org cho các tổ chức phi lợi nhuận</a:t>
            </a:r>
          </a:p>
          <a:p>
            <a:pPr marL="0" indent="0">
              <a:buNone/>
            </a:pPr>
            <a:r>
              <a:rPr lang="vi-VN"/>
              <a:t>Không phải mọi công ty thương mại đều sử dụng tên miền .com</a:t>
            </a:r>
            <a:endParaRPr lang="en-CA"/>
          </a:p>
          <a:p>
            <a:pPr lvl="1"/>
            <a:r>
              <a:rPr lang="vi-VN"/>
              <a:t>Có thể sử dụng mã tên miền để thể hiện quốc gia của công ty đó</a:t>
            </a:r>
            <a:endParaRPr lang="en-CA"/>
          </a:p>
          <a:p>
            <a:r>
              <a:rPr lang="vi-VN"/>
              <a:t>Mỗi địa chỉ thư điện tử đều nằm trong một tên miền duy nhất</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26</a:t>
            </a:fld>
            <a:endParaRPr lang="en-US" dirty="0"/>
          </a:p>
        </p:txBody>
      </p:sp>
    </p:spTree>
    <p:extLst>
      <p:ext uri="{BB962C8B-B14F-4D97-AF65-F5344CB8AC3E}">
        <p14:creationId xmlns:p14="http://schemas.microsoft.com/office/powerpoint/2010/main" val="12953380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Làm việc với thư điện tử</a:t>
            </a:r>
            <a:endParaRPr lang="en-US" dirty="0"/>
          </a:p>
        </p:txBody>
      </p:sp>
      <p:sp>
        <p:nvSpPr>
          <p:cNvPr id="3" name="Content Placeholder 2"/>
          <p:cNvSpPr>
            <a:spLocks noGrp="1"/>
          </p:cNvSpPr>
          <p:nvPr>
            <p:ph idx="1"/>
          </p:nvPr>
        </p:nvSpPr>
        <p:spPr>
          <a:xfrm>
            <a:off x="150725" y="951569"/>
            <a:ext cx="8383675" cy="3825913"/>
          </a:xfrm>
        </p:spPr>
        <p:txBody>
          <a:bodyPr>
            <a:normAutofit fontScale="92500" lnSpcReduction="20000"/>
          </a:bodyPr>
          <a:lstStyle/>
          <a:p>
            <a:r>
              <a:rPr lang="vi-VN" b="1"/>
              <a:t>Tên người dùng, mật khẩu và thông tin đăng nhập</a:t>
            </a:r>
          </a:p>
          <a:p>
            <a:pPr lvl="1"/>
            <a:r>
              <a:rPr lang="en-US"/>
              <a:t>Cần đăng nhập tài khoản thư điện tử trước khi có thể gửi hay nhận thư</a:t>
            </a:r>
          </a:p>
          <a:p>
            <a:pPr lvl="1"/>
            <a:r>
              <a:rPr lang="vi-VN"/>
              <a:t>Mọi máy chủ thư điện tử đều có khả năng nhận biết địa chỉ thư nào đó đã được sử dụng hay chưa </a:t>
            </a:r>
            <a:endParaRPr lang="en-US"/>
          </a:p>
          <a:p>
            <a:pPr lvl="1"/>
            <a:r>
              <a:rPr lang="en-US"/>
              <a:t>Sử dụng </a:t>
            </a:r>
            <a:r>
              <a:rPr lang="vi-VN"/>
              <a:t>những hướng dẫn chuẩn mà bạn có thể thực hiện khi lựa chọn tên người dùng</a:t>
            </a:r>
            <a:endParaRPr lang="en-US"/>
          </a:p>
          <a:p>
            <a:pPr lvl="2"/>
            <a:r>
              <a:rPr lang="vi-VN"/>
              <a:t>Các công ty yêu cầu bạn tuân theo chính sách đặt tên thư điện tử </a:t>
            </a:r>
            <a:endParaRPr lang="en-US"/>
          </a:p>
          <a:p>
            <a:pPr lvl="2"/>
            <a:r>
              <a:rPr lang="vi-VN"/>
              <a:t>Với tài khoản cá nhân, bạn xem xét loại bản tin nào sẽ được gửi đi hoặc mục đích để thiết lập tài khoản đó</a:t>
            </a:r>
            <a:endParaRPr lang="en-US"/>
          </a:p>
          <a:p>
            <a:pPr lvl="1"/>
            <a:r>
              <a:rPr lang="vi-VN"/>
              <a:t>Tuân theo những hướng dẫn chuẩn để tạo mật khẩu cho tài khoản thư điện tử</a:t>
            </a:r>
            <a:endParaRPr lang="en-US"/>
          </a:p>
          <a:p>
            <a:pPr lvl="2"/>
            <a:r>
              <a:rPr lang="vi-VN"/>
              <a:t>Rất nhiều chương trình thư điện tử đưa ra các yêu cầu mà bạn cần thực hiện theo để tạo mật khẩu</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27</a:t>
            </a:fld>
            <a:endParaRPr lang="en-US" dirty="0"/>
          </a:p>
        </p:txBody>
      </p:sp>
    </p:spTree>
    <p:extLst>
      <p:ext uri="{BB962C8B-B14F-4D97-AF65-F5344CB8AC3E}">
        <p14:creationId xmlns:p14="http://schemas.microsoft.com/office/powerpoint/2010/main" val="569398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Làm việc với thư điện tử</a:t>
            </a:r>
            <a:endParaRPr lang="en-US" dirty="0"/>
          </a:p>
        </p:txBody>
      </p:sp>
      <p:sp>
        <p:nvSpPr>
          <p:cNvPr id="3" name="Content Placeholder 2"/>
          <p:cNvSpPr>
            <a:spLocks noGrp="1"/>
          </p:cNvSpPr>
          <p:nvPr>
            <p:ph idx="1"/>
          </p:nvPr>
        </p:nvSpPr>
        <p:spPr/>
        <p:txBody>
          <a:bodyPr/>
          <a:lstStyle/>
          <a:p>
            <a:pPr lvl="1"/>
            <a:r>
              <a:rPr lang="vi-VN"/>
              <a:t>Sử dụng tối thiểu sáu ký tự </a:t>
            </a:r>
            <a:endParaRPr lang="en-US" dirty="0"/>
          </a:p>
          <a:p>
            <a:pPr lvl="1"/>
            <a:r>
              <a:rPr lang="vi-VN"/>
              <a:t>Trộn các số, viết chữ hoa/thường, hoặc ký hiệu</a:t>
            </a:r>
            <a:endParaRPr lang="en-US" dirty="0"/>
          </a:p>
          <a:p>
            <a:pPr lvl="1"/>
            <a:r>
              <a:rPr lang="en-US"/>
              <a:t>Tránh sử dụng tên người gần gũi với bạn </a:t>
            </a:r>
            <a:endParaRPr lang="en-US" dirty="0"/>
          </a:p>
          <a:p>
            <a:pPr lvl="1"/>
            <a:r>
              <a:rPr lang="en-US"/>
              <a:t>Lựa chọn mật khẩu có tính hợp lý nhưng không rõ ràng đủ để cho bạn có thể nhớ nó</a:t>
            </a:r>
            <a:endParaRPr lang="en-US" dirty="0"/>
          </a:p>
          <a:p>
            <a:pPr lvl="1"/>
            <a:r>
              <a:rPr lang="vi-VN"/>
              <a:t>Tránh sử dụng một mật khẩu cho mọi tài khoản</a:t>
            </a:r>
            <a:endParaRPr lang="en-US" dirty="0"/>
          </a:p>
          <a:p>
            <a:pPr lvl="1"/>
            <a:r>
              <a:rPr lang="vi-VN"/>
              <a:t>Tránh sử dụng sự thay đổi mật khẩu dễ đoán</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28</a:t>
            </a:fld>
            <a:endParaRPr lang="en-US" dirty="0"/>
          </a:p>
        </p:txBody>
      </p:sp>
    </p:spTree>
    <p:extLst>
      <p:ext uri="{BB962C8B-B14F-4D97-AF65-F5344CB8AC3E}">
        <p14:creationId xmlns:p14="http://schemas.microsoft.com/office/powerpoint/2010/main" val="165712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Làm việc với thư điện tử</a:t>
            </a:r>
            <a:endParaRPr lang="en-US" dirty="0"/>
          </a:p>
        </p:txBody>
      </p:sp>
      <p:sp>
        <p:nvSpPr>
          <p:cNvPr id="3" name="Content Placeholder 2"/>
          <p:cNvSpPr>
            <a:spLocks noGrp="1"/>
          </p:cNvSpPr>
          <p:nvPr>
            <p:ph idx="1"/>
          </p:nvPr>
        </p:nvSpPr>
        <p:spPr/>
        <p:txBody>
          <a:bodyPr>
            <a:normAutofit fontScale="92500" lnSpcReduction="10000"/>
          </a:bodyPr>
          <a:lstStyle/>
          <a:p>
            <a:pPr lvl="1"/>
            <a:r>
              <a:rPr lang="vi-VN"/>
              <a:t>Sự kết hợp của tên người dùng và mật khẩu tạo thành thông tin đăng nhập thư điện tử của bạn</a:t>
            </a:r>
            <a:endParaRPr lang="en-US" dirty="0"/>
          </a:p>
          <a:p>
            <a:pPr lvl="2"/>
            <a:r>
              <a:rPr lang="vi-VN"/>
              <a:t>Thông tin đăng nhập cần được gửi lên máy chủ thư điện tử khi bạn đăng nhập để kiểm tra hoặc gửi thư điện tử.</a:t>
            </a:r>
            <a:endParaRPr lang="en-US" dirty="0"/>
          </a:p>
          <a:p>
            <a:pPr lvl="1"/>
            <a:r>
              <a:rPr lang="vi-VN"/>
              <a:t>giữ tên người dùng và mật khẩu bảo mật là vô cùng quan trọng</a:t>
            </a:r>
            <a:endParaRPr lang="en-US" dirty="0"/>
          </a:p>
          <a:p>
            <a:pPr lvl="2"/>
            <a:r>
              <a:rPr lang="en-US"/>
              <a:t>Không chỉ bảo vệ tài khoản thư điện tử mà còn cần thiết phải bảo vệ bất kỳ tài khoản trực tuyến hay chương trình mạng xã hội liên kết với tài khoản thư điện tử của bạn</a:t>
            </a:r>
            <a:endParaRPr lang="en-US" dirty="0"/>
          </a:p>
          <a:p>
            <a:pPr lvl="1"/>
            <a:r>
              <a:rPr lang="vi-VN"/>
              <a:t>Có rất nhiều chương trình thư điện tử khách cung cấp các thiết lập cho phép chương trình lưu trữ tên người dùng và mật khẩu</a:t>
            </a:r>
            <a:endParaRPr lang="en-US" dirty="0"/>
          </a:p>
          <a:p>
            <a:pPr lvl="2"/>
            <a:r>
              <a:rPr lang="vi-VN"/>
              <a:t>Điều này khá an toàn bên trong hệ thống thư điện tử của công ty nhưng không thực sự an toàn với các tài khoản dựa trên nền Web</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29</a:t>
            </a:fld>
            <a:endParaRPr lang="en-US" dirty="0"/>
          </a:p>
        </p:txBody>
      </p:sp>
    </p:spTree>
    <p:extLst>
      <p:ext uri="{BB962C8B-B14F-4D97-AF65-F5344CB8AC3E}">
        <p14:creationId xmlns:p14="http://schemas.microsoft.com/office/powerpoint/2010/main" val="15505837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678" y="239443"/>
            <a:ext cx="5841442" cy="594066"/>
          </a:xfrm>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lstStyle/>
          <a:p>
            <a:r>
              <a:rPr lang="vi-VN"/>
              <a:t>Truyền thông đề cập đến bất kỳ quy trình nào cho phép bạn tương tác với người khác</a:t>
            </a:r>
            <a:endParaRPr lang="en-US" dirty="0"/>
          </a:p>
          <a:p>
            <a:r>
              <a:rPr lang="vi-VN"/>
              <a:t>Có hai loại khung thời gian thiết yếu cho truyền thông</a:t>
            </a:r>
            <a:r>
              <a:rPr lang="en-US"/>
              <a:t>: </a:t>
            </a:r>
            <a:r>
              <a:rPr lang="vi-VN"/>
              <a:t>thời gian thực và có độ trễ.</a:t>
            </a:r>
            <a:endParaRPr lang="en-US" dirty="0"/>
          </a:p>
          <a:p>
            <a:pPr lvl="1"/>
            <a:r>
              <a:rPr lang="en-US"/>
              <a:t>Thời gian thực: </a:t>
            </a:r>
            <a:r>
              <a:rPr lang="vi-VN"/>
              <a:t>thông tin được gửi và nhận tức thời</a:t>
            </a:r>
            <a:endParaRPr lang="en-US"/>
          </a:p>
          <a:p>
            <a:pPr lvl="1"/>
            <a:r>
              <a:rPr lang="en-US"/>
              <a:t>Có độ trễ: </a:t>
            </a:r>
            <a:r>
              <a:rPr lang="vi-VN"/>
              <a:t>tồn tại một thời gian trễ giữa việc gửi và nhận thông tin</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a:t>
            </a:fld>
            <a:endParaRPr lang="en-US" dirty="0"/>
          </a:p>
        </p:txBody>
      </p:sp>
    </p:spTree>
    <p:extLst>
      <p:ext uri="{BB962C8B-B14F-4D97-AF65-F5344CB8AC3E}">
        <p14:creationId xmlns:p14="http://schemas.microsoft.com/office/powerpoint/2010/main" val="3510970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Làm việc với thư điện tử</a:t>
            </a:r>
            <a:endParaRPr lang="en-US" dirty="0"/>
          </a:p>
        </p:txBody>
      </p:sp>
      <p:sp>
        <p:nvSpPr>
          <p:cNvPr id="3" name="Content Placeholder 2"/>
          <p:cNvSpPr>
            <a:spLocks noGrp="1"/>
          </p:cNvSpPr>
          <p:nvPr>
            <p:ph idx="1"/>
          </p:nvPr>
        </p:nvSpPr>
        <p:spPr>
          <a:xfrm>
            <a:off x="150725" y="883578"/>
            <a:ext cx="8383675" cy="3794406"/>
          </a:xfrm>
        </p:spPr>
        <p:txBody>
          <a:bodyPr/>
          <a:lstStyle/>
          <a:p>
            <a:pPr marL="1204913" lvl="2" indent="-458788">
              <a:buNone/>
            </a:pPr>
            <a:r>
              <a:rPr lang="x-none"/>
              <a:t>1.	</a:t>
            </a:r>
            <a:r>
              <a:rPr lang="en-US"/>
              <a:t>Khởi động trình duyệt Web và truy cập tới:</a:t>
            </a:r>
            <a:r>
              <a:rPr lang="x-none"/>
              <a:t> www.outlook.com.</a:t>
            </a:r>
            <a:endParaRPr lang="en-US" dirty="0"/>
          </a:p>
          <a:p>
            <a:pPr marL="1204913" lvl="2" indent="-458788">
              <a:buNone/>
            </a:pPr>
            <a:r>
              <a:rPr lang="x-none"/>
              <a:t>2.	</a:t>
            </a:r>
            <a:r>
              <a:rPr lang="en-US"/>
              <a:t>Tại màn hình đăng nhập</a:t>
            </a:r>
            <a:r>
              <a:rPr lang="vi-VN"/>
              <a:t>, </a:t>
            </a:r>
            <a:r>
              <a:rPr lang="en-US"/>
              <a:t>nhập thông tin</a:t>
            </a:r>
            <a:r>
              <a:rPr lang="vi-VN"/>
              <a:t> Windows Account ID </a:t>
            </a:r>
            <a:r>
              <a:rPr lang="en-US"/>
              <a:t>và mật khẩu</a:t>
            </a:r>
            <a:r>
              <a:rPr lang="x-none"/>
              <a:t>.</a:t>
            </a:r>
            <a:endParaRPr lang="en-US" dirty="0"/>
          </a:p>
          <a:p>
            <a:pPr marL="1204913" lvl="2" indent="-458788">
              <a:buNone/>
            </a:pPr>
            <a:r>
              <a:rPr lang="x-none"/>
              <a:t>3.	</a:t>
            </a:r>
            <a:r>
              <a:rPr lang="en-US"/>
              <a:t>Ở phía bên dưới màn hình, nhấp chuột vào biểu tượng mũi tên kép để xem toàn bộ bản tin và sau đó chọn </a:t>
            </a:r>
            <a:r>
              <a:rPr lang="vi-VN" b="1"/>
              <a:t>Get started</a:t>
            </a:r>
            <a:r>
              <a:rPr lang="x-none"/>
              <a:t>.</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30</a:t>
            </a:fld>
            <a:endParaRPr lang="en-US" dirty="0"/>
          </a:p>
        </p:txBody>
      </p:sp>
      <p:pic>
        <p:nvPicPr>
          <p:cNvPr id="6" name="Picture 5" descr="C:\Users\swong\Documents\Manuals\IC3 GS4\7314 IC3 GS4\l14 ex12.png"/>
          <p:cNvPicPr/>
          <p:nvPr/>
        </p:nvPicPr>
        <p:blipFill rotWithShape="1">
          <a:blip r:embed="rId3">
            <a:extLst>
              <a:ext uri="{28A0092B-C50C-407E-A947-70E740481C1C}">
                <a14:useLocalDpi xmlns:a14="http://schemas.microsoft.com/office/drawing/2010/main" val="0"/>
              </a:ext>
            </a:extLst>
          </a:blip>
          <a:srcRect r="1291" b="25586"/>
          <a:stretch/>
        </p:blipFill>
        <p:spPr bwMode="auto">
          <a:xfrm>
            <a:off x="1710487" y="2652925"/>
            <a:ext cx="5946294" cy="196303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328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Làm việc với thư điện tử</a:t>
            </a:r>
            <a:endParaRPr lang="en-US" dirty="0"/>
          </a:p>
        </p:txBody>
      </p:sp>
      <p:sp>
        <p:nvSpPr>
          <p:cNvPr id="3" name="Content Placeholder 2"/>
          <p:cNvSpPr>
            <a:spLocks noGrp="1"/>
          </p:cNvSpPr>
          <p:nvPr>
            <p:ph idx="1"/>
          </p:nvPr>
        </p:nvSpPr>
        <p:spPr/>
        <p:txBody>
          <a:bodyPr/>
          <a:lstStyle/>
          <a:p>
            <a:pPr marL="400050" lvl="2" indent="-400050">
              <a:buNone/>
            </a:pPr>
            <a:r>
              <a:rPr lang="x-none"/>
              <a:t>4.	</a:t>
            </a:r>
            <a:r>
              <a:rPr lang="en-US"/>
              <a:t>Nhập mật khẩu vào </a:t>
            </a:r>
            <a:r>
              <a:rPr lang="vi-VN"/>
              <a:t>Windows Account </a:t>
            </a:r>
            <a:r>
              <a:rPr lang="en-US"/>
              <a:t>đã tồn tại và nhấp chuột vào </a:t>
            </a:r>
            <a:r>
              <a:rPr lang="vi-VN" b="1"/>
              <a:t>Next</a:t>
            </a:r>
            <a:r>
              <a:rPr lang="x-none"/>
              <a:t>.</a:t>
            </a:r>
            <a:endParaRPr lang="en-US" dirty="0"/>
          </a:p>
          <a:p>
            <a:pPr marL="1204913" lvl="2" indent="-458788">
              <a:buNone/>
            </a:pPr>
            <a:endParaRPr lang="en-US" dirty="0"/>
          </a:p>
          <a:p>
            <a:pPr marL="1204913" lvl="2" indent="-458788">
              <a:buNone/>
            </a:pPr>
            <a:endParaRPr lang="en-US" dirty="0"/>
          </a:p>
          <a:p>
            <a:pPr marL="1204913" lvl="2" indent="-458788">
              <a:buNone/>
            </a:pPr>
            <a:endParaRPr lang="en-US" dirty="0"/>
          </a:p>
          <a:p>
            <a:pPr marL="1204913" lvl="2" indent="-458788">
              <a:buNone/>
            </a:pPr>
            <a:endParaRPr lang="en-US" dirty="0"/>
          </a:p>
          <a:p>
            <a:pPr marL="400050" lvl="2" indent="-400050">
              <a:buNone/>
            </a:pPr>
            <a:r>
              <a:rPr lang="x-none"/>
              <a:t>5.	</a:t>
            </a:r>
            <a:r>
              <a:rPr lang="en-US"/>
              <a:t>Chọn </a:t>
            </a:r>
            <a:r>
              <a:rPr lang="vi-VN" b="1"/>
              <a:t>Add linked account</a:t>
            </a:r>
            <a:r>
              <a:rPr lang="x-none"/>
              <a:t>.</a:t>
            </a:r>
            <a:endParaRPr lang="en-US" dirty="0"/>
          </a:p>
          <a:p>
            <a:pPr marL="1204913" lvl="2" indent="-458788">
              <a:buNone/>
            </a:pP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31</a:t>
            </a:fld>
            <a:endParaRPr lang="en-US" dirty="0"/>
          </a:p>
        </p:txBody>
      </p:sp>
      <p:pic>
        <p:nvPicPr>
          <p:cNvPr id="6" name="Picture 5" descr="C:\Users\swong\Documents\Manuals\IC3 GS4\7314 IC3 GS4\l14 ex17.png"/>
          <p:cNvPicPr/>
          <p:nvPr/>
        </p:nvPicPr>
        <p:blipFill rotWithShape="1">
          <a:blip r:embed="rId3">
            <a:extLst>
              <a:ext uri="{28A0092B-C50C-407E-A947-70E740481C1C}">
                <a14:useLocalDpi xmlns:a14="http://schemas.microsoft.com/office/drawing/2010/main" val="0"/>
              </a:ext>
            </a:extLst>
          </a:blip>
          <a:srcRect b="48089"/>
          <a:stretch/>
        </p:blipFill>
        <p:spPr bwMode="auto">
          <a:xfrm>
            <a:off x="1693998" y="1468053"/>
            <a:ext cx="5392984" cy="1226004"/>
          </a:xfrm>
          <a:prstGeom prst="rect">
            <a:avLst/>
          </a:prstGeom>
          <a:noFill/>
          <a:ln>
            <a:noFill/>
          </a:ln>
          <a:extLst>
            <a:ext uri="{53640926-AAD7-44D8-BBD7-CCE9431645EC}">
              <a14:shadowObscured xmlns:a14="http://schemas.microsoft.com/office/drawing/2010/main"/>
            </a:ext>
          </a:extLst>
        </p:spPr>
      </p:pic>
      <p:pic>
        <p:nvPicPr>
          <p:cNvPr id="7" name="Picture 6" descr="C:\Users\swong\Documents\Manuals\IC3 GS4\7314 IC3 GS4\l14 ex31.png"/>
          <p:cNvPicPr/>
          <p:nvPr/>
        </p:nvPicPr>
        <p:blipFill rotWithShape="1">
          <a:blip r:embed="rId4">
            <a:extLst>
              <a:ext uri="{28A0092B-C50C-407E-A947-70E740481C1C}">
                <a14:useLocalDpi xmlns:a14="http://schemas.microsoft.com/office/drawing/2010/main" val="0"/>
              </a:ext>
            </a:extLst>
          </a:blip>
          <a:srcRect b="20027"/>
          <a:stretch/>
        </p:blipFill>
        <p:spPr bwMode="auto">
          <a:xfrm>
            <a:off x="1843865" y="3161283"/>
            <a:ext cx="5093249" cy="18078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189494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Làm việc với thư điện tử</a:t>
            </a:r>
            <a:endParaRPr lang="en-US" dirty="0"/>
          </a:p>
        </p:txBody>
      </p:sp>
      <p:sp>
        <p:nvSpPr>
          <p:cNvPr id="3" name="Content Placeholder 2"/>
          <p:cNvSpPr>
            <a:spLocks noGrp="1"/>
          </p:cNvSpPr>
          <p:nvPr>
            <p:ph idx="1"/>
          </p:nvPr>
        </p:nvSpPr>
        <p:spPr/>
        <p:txBody>
          <a:bodyPr/>
          <a:lstStyle/>
          <a:p>
            <a:pPr marL="339725" lvl="2" indent="-277813">
              <a:buAutoNum type="arabicPeriod" startAt="6"/>
            </a:pPr>
            <a:r>
              <a:rPr lang="en-US"/>
              <a:t>Nhập tất cả các trường và sau đó chọn </a:t>
            </a:r>
            <a:r>
              <a:rPr lang="vi-VN" b="1"/>
              <a:t>Link</a:t>
            </a:r>
            <a:r>
              <a:rPr lang="x-none"/>
              <a:t>.</a:t>
            </a:r>
            <a:endParaRPr lang="en-US" dirty="0"/>
          </a:p>
          <a:p>
            <a:pPr marL="1265238" lvl="2" indent="-519113">
              <a:buAutoNum type="arabicPeriod" startAt="6"/>
            </a:pPr>
            <a:endParaRPr lang="en-US" dirty="0"/>
          </a:p>
          <a:p>
            <a:pPr marL="1265238" lvl="2" indent="-519113">
              <a:buAutoNum type="arabicPeriod" startAt="6"/>
            </a:pPr>
            <a:endParaRPr lang="en-US" dirty="0"/>
          </a:p>
          <a:p>
            <a:pPr marL="1265238" lvl="2" indent="-519113">
              <a:buAutoNum type="arabicPeriod" startAt="6"/>
            </a:pPr>
            <a:endParaRPr lang="en-US" dirty="0"/>
          </a:p>
          <a:p>
            <a:pPr marL="1265238" lvl="2" indent="-519113">
              <a:buAutoNum type="arabicPeriod" startAt="6"/>
            </a:pPr>
            <a:endParaRPr lang="en-US" dirty="0"/>
          </a:p>
          <a:p>
            <a:pPr marL="339725" lvl="2" indent="-277813">
              <a:buNone/>
            </a:pPr>
            <a:r>
              <a:rPr lang="en-US"/>
              <a:t>7</a:t>
            </a:r>
            <a:r>
              <a:rPr lang="en-US" dirty="0"/>
              <a:t>.</a:t>
            </a:r>
            <a:r>
              <a:rPr lang="en-US"/>
              <a:t>	Đóng thẻ của tài khoản mới được liên kết và quay trở lại</a:t>
            </a:r>
            <a:r>
              <a:rPr lang="vi-VN"/>
              <a:t> Outlook.com</a:t>
            </a:r>
            <a:r>
              <a:rPr lang="en-US"/>
              <a:t>.</a:t>
            </a: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32</a:t>
            </a:fld>
            <a:endParaRPr lang="en-US" dirty="0"/>
          </a:p>
        </p:txBody>
      </p:sp>
      <p:pic>
        <p:nvPicPr>
          <p:cNvPr id="7" name="Picture 6" descr="C:\Users\swong\Documents\Manuals\IC3 GS4\7314 IC3 GS4\l14 ex32.png"/>
          <p:cNvPicPr/>
          <p:nvPr/>
        </p:nvPicPr>
        <p:blipFill rotWithShape="1">
          <a:blip r:embed="rId3">
            <a:extLst>
              <a:ext uri="{28A0092B-C50C-407E-A947-70E740481C1C}">
                <a14:useLocalDpi xmlns:a14="http://schemas.microsoft.com/office/drawing/2010/main" val="0"/>
              </a:ext>
            </a:extLst>
          </a:blip>
          <a:srcRect b="48052"/>
          <a:stretch/>
        </p:blipFill>
        <p:spPr bwMode="auto">
          <a:xfrm>
            <a:off x="1767840" y="1437810"/>
            <a:ext cx="5334000" cy="122967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5346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graphicFrame>
        <p:nvGraphicFramePr>
          <p:cNvPr id="27" name="Content Placeholder 26"/>
          <p:cNvGraphicFramePr>
            <a:graphicFrameLocks noGrp="1"/>
          </p:cNvGraphicFramePr>
          <p:nvPr>
            <p:ph idx="1"/>
            <p:extLst>
              <p:ext uri="{D42A27DB-BD31-4B8C-83A1-F6EECF244321}">
                <p14:modId xmlns:p14="http://schemas.microsoft.com/office/powerpoint/2010/main" val="4286627264"/>
              </p:ext>
            </p:extLst>
          </p:nvPr>
        </p:nvGraphicFramePr>
        <p:xfrm>
          <a:off x="1365568" y="3984308"/>
          <a:ext cx="6483036" cy="733427"/>
        </p:xfrm>
        <a:graphic>
          <a:graphicData uri="http://schemas.openxmlformats.org/drawingml/2006/table">
            <a:tbl>
              <a:tblPr firstRow="1" firstCol="1" bandRow="1"/>
              <a:tblGrid>
                <a:gridCol w="287020">
                  <a:extLst>
                    <a:ext uri="{9D8B030D-6E8A-4147-A177-3AD203B41FA5}">
                      <a16:colId xmlns:a16="http://schemas.microsoft.com/office/drawing/2014/main" val="20000"/>
                    </a:ext>
                  </a:extLst>
                </a:gridCol>
                <a:gridCol w="1885951">
                  <a:extLst>
                    <a:ext uri="{9D8B030D-6E8A-4147-A177-3AD203B41FA5}">
                      <a16:colId xmlns:a16="http://schemas.microsoft.com/office/drawing/2014/main" val="20001"/>
                    </a:ext>
                  </a:extLst>
                </a:gridCol>
                <a:gridCol w="285058">
                  <a:extLst>
                    <a:ext uri="{9D8B030D-6E8A-4147-A177-3AD203B41FA5}">
                      <a16:colId xmlns:a16="http://schemas.microsoft.com/office/drawing/2014/main" val="20002"/>
                    </a:ext>
                  </a:extLst>
                </a:gridCol>
                <a:gridCol w="2135243">
                  <a:extLst>
                    <a:ext uri="{9D8B030D-6E8A-4147-A177-3AD203B41FA5}">
                      <a16:colId xmlns:a16="http://schemas.microsoft.com/office/drawing/2014/main" val="20003"/>
                    </a:ext>
                  </a:extLst>
                </a:gridCol>
                <a:gridCol w="228600">
                  <a:extLst>
                    <a:ext uri="{9D8B030D-6E8A-4147-A177-3AD203B41FA5}">
                      <a16:colId xmlns:a16="http://schemas.microsoft.com/office/drawing/2014/main" val="20004"/>
                    </a:ext>
                  </a:extLst>
                </a:gridCol>
                <a:gridCol w="1661164">
                  <a:extLst>
                    <a:ext uri="{9D8B030D-6E8A-4147-A177-3AD203B41FA5}">
                      <a16:colId xmlns:a16="http://schemas.microsoft.com/office/drawing/2014/main" val="20005"/>
                    </a:ext>
                  </a:extLst>
                </a:gridCol>
              </a:tblGrid>
              <a:tr h="144590">
                <a:tc>
                  <a:txBody>
                    <a:bodyPr/>
                    <a:lstStyle/>
                    <a:p>
                      <a:pPr marL="0" marR="0" algn="ctr">
                        <a:lnSpc>
                          <a:spcPct val="115000"/>
                        </a:lnSpc>
                        <a:spcBef>
                          <a:spcPts val="100"/>
                        </a:spcBef>
                        <a:spcAft>
                          <a:spcPts val="100"/>
                        </a:spcAft>
                      </a:pPr>
                      <a:r>
                        <a:rPr lang="en-US" sz="800" b="1" dirty="0">
                          <a:effectLst/>
                          <a:latin typeface="Zurich BT"/>
                          <a:ea typeface="Times New Roman"/>
                          <a:cs typeface="Arial"/>
                        </a:rPr>
                        <a:t>1</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CA" sz="800" b="1">
                          <a:effectLst/>
                          <a:latin typeface="Zurich BT"/>
                          <a:ea typeface="Times New Roman"/>
                          <a:cs typeface="Arial"/>
                        </a:rPr>
                        <a:t>Khung nội</a:t>
                      </a:r>
                      <a:r>
                        <a:rPr lang="en-CA" sz="800" b="1" baseline="0">
                          <a:effectLst/>
                          <a:latin typeface="Zurich BT"/>
                          <a:ea typeface="Times New Roman"/>
                          <a:cs typeface="Arial"/>
                        </a:rPr>
                        <a:t> dung</a:t>
                      </a:r>
                      <a:endParaRPr lang="en-US" sz="800" b="1">
                        <a:effectLst/>
                        <a:latin typeface="Zurich BT"/>
                        <a:ea typeface="Times New Roman"/>
                        <a:cs typeface="Arial"/>
                      </a:endParaRPr>
                    </a:p>
                  </a:txBody>
                  <a:tcPr marL="68580" marR="68580" marT="0" marB="0">
                    <a:lnL>
                      <a:noFill/>
                    </a:lnL>
                    <a:lnR>
                      <a:noFill/>
                    </a:lnR>
                    <a:lnT>
                      <a:noFill/>
                    </a:lnT>
                    <a:lnB>
                      <a:noFill/>
                    </a:lnB>
                  </a:tcPr>
                </a:tc>
                <a:tc>
                  <a:txBody>
                    <a:bodyPr/>
                    <a:lstStyle/>
                    <a:p>
                      <a:pPr marL="0" marR="0" algn="ctr">
                        <a:lnSpc>
                          <a:spcPct val="115000"/>
                        </a:lnSpc>
                        <a:spcBef>
                          <a:spcPts val="100"/>
                        </a:spcBef>
                        <a:spcAft>
                          <a:spcPts val="100"/>
                        </a:spcAft>
                      </a:pPr>
                      <a:r>
                        <a:rPr lang="en-US" sz="800" b="1">
                          <a:effectLst/>
                          <a:latin typeface="Zurich BT"/>
                          <a:ea typeface="Times New Roman"/>
                          <a:cs typeface="Arial"/>
                        </a:rPr>
                        <a:t>5</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Khung đọc</a:t>
                      </a:r>
                    </a:p>
                  </a:txBody>
                  <a:tcPr marL="68580" marR="68580" marT="0" marB="0">
                    <a:lnL>
                      <a:noFill/>
                    </a:lnL>
                    <a:lnR>
                      <a:noFill/>
                    </a:lnR>
                    <a:lnT>
                      <a:noFill/>
                    </a:lnT>
                    <a:lnB>
                      <a:noFill/>
                    </a:lnB>
                  </a:tcPr>
                </a:tc>
                <a:tc>
                  <a:txBody>
                    <a:bodyPr/>
                    <a:lstStyle/>
                    <a:p>
                      <a:pPr marL="0" marR="0" algn="ctr">
                        <a:lnSpc>
                          <a:spcPct val="115000"/>
                        </a:lnSpc>
                        <a:spcBef>
                          <a:spcPts val="100"/>
                        </a:spcBef>
                        <a:spcAft>
                          <a:spcPts val="100"/>
                        </a:spcAft>
                      </a:pPr>
                      <a:r>
                        <a:rPr lang="en-US" sz="800" b="1">
                          <a:effectLst/>
                          <a:latin typeface="Zurich BT"/>
                          <a:ea typeface="Times New Roman"/>
                          <a:cs typeface="Arial"/>
                        </a:rPr>
                        <a:t>8</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Các</a:t>
                      </a:r>
                      <a:r>
                        <a:rPr lang="en-US" sz="800" b="1" baseline="0">
                          <a:effectLst/>
                          <a:latin typeface="Zurich BT"/>
                          <a:ea typeface="Times New Roman"/>
                          <a:cs typeface="Arial"/>
                        </a:rPr>
                        <a:t> cuộc hẹn</a:t>
                      </a:r>
                      <a:endParaRPr lang="en-US" sz="800" b="1">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43053">
                <a:tc>
                  <a:txBody>
                    <a:bodyPr/>
                    <a:lstStyle/>
                    <a:p>
                      <a:pPr marL="0" marR="0" algn="ctr">
                        <a:lnSpc>
                          <a:spcPts val="300"/>
                        </a:lnSpc>
                        <a:spcBef>
                          <a:spcPts val="200"/>
                        </a:spcBef>
                        <a:spcAft>
                          <a:spcPts val="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tc>
                  <a:txBody>
                    <a:bodyPr/>
                    <a:lstStyle/>
                    <a:p>
                      <a:pPr marL="0" marR="0" algn="ctr">
                        <a:lnSpc>
                          <a:spcPts val="300"/>
                        </a:lnSpc>
                        <a:spcBef>
                          <a:spcPts val="200"/>
                        </a:spcBef>
                        <a:spcAft>
                          <a:spcPts val="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tc>
                  <a:txBody>
                    <a:bodyPr/>
                    <a:lstStyle/>
                    <a:p>
                      <a:pPr marL="0" marR="0" algn="ctr">
                        <a:lnSpc>
                          <a:spcPts val="300"/>
                        </a:lnSpc>
                        <a:spcBef>
                          <a:spcPts val="200"/>
                        </a:spcBef>
                        <a:spcAft>
                          <a:spcPts val="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extLst>
                  <a:ext uri="{0D108BD9-81ED-4DB2-BD59-A6C34878D82A}">
                    <a16:rowId xmlns:a16="http://schemas.microsoft.com/office/drawing/2014/main" val="10001"/>
                  </a:ext>
                </a:extLst>
              </a:tr>
              <a:tr h="144590">
                <a:tc>
                  <a:txBody>
                    <a:bodyPr/>
                    <a:lstStyle/>
                    <a:p>
                      <a:pPr marL="0" marR="0" algn="ctr">
                        <a:lnSpc>
                          <a:spcPct val="115000"/>
                        </a:lnSpc>
                        <a:spcBef>
                          <a:spcPts val="100"/>
                        </a:spcBef>
                        <a:spcAft>
                          <a:spcPts val="100"/>
                        </a:spcAft>
                      </a:pPr>
                      <a:r>
                        <a:rPr lang="en-US" sz="800" b="1">
                          <a:effectLst/>
                          <a:latin typeface="Zurich BT"/>
                          <a:ea typeface="Times New Roman"/>
                          <a:cs typeface="Arial"/>
                        </a:rPr>
                        <a:t>2</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Tìm</a:t>
                      </a:r>
                      <a:r>
                        <a:rPr lang="en-US" sz="800" b="1" baseline="0">
                          <a:effectLst/>
                          <a:latin typeface="Zurich BT"/>
                          <a:ea typeface="Times New Roman"/>
                          <a:cs typeface="Arial"/>
                        </a:rPr>
                        <a:t> kiếm</a:t>
                      </a:r>
                      <a:endParaRPr lang="en-US" sz="800" b="1">
                        <a:effectLst/>
                        <a:latin typeface="Zurich BT"/>
                        <a:ea typeface="Times New Roman"/>
                        <a:cs typeface="Arial"/>
                      </a:endParaRPr>
                    </a:p>
                  </a:txBody>
                  <a:tcPr marL="68580" marR="68580" marT="0" marB="0">
                    <a:lnL>
                      <a:noFill/>
                    </a:lnL>
                    <a:lnR>
                      <a:noFill/>
                    </a:lnR>
                    <a:lnT>
                      <a:noFill/>
                    </a:lnT>
                    <a:lnB>
                      <a:noFill/>
                    </a:lnB>
                  </a:tcPr>
                </a:tc>
                <a:tc>
                  <a:txBody>
                    <a:bodyPr/>
                    <a:lstStyle/>
                    <a:p>
                      <a:pPr marL="0" marR="0" algn="ctr">
                        <a:lnSpc>
                          <a:spcPct val="115000"/>
                        </a:lnSpc>
                        <a:spcBef>
                          <a:spcPts val="100"/>
                        </a:spcBef>
                        <a:spcAft>
                          <a:spcPts val="100"/>
                        </a:spcAft>
                      </a:pPr>
                      <a:r>
                        <a:rPr lang="en-US" sz="800" b="1">
                          <a:effectLst/>
                          <a:latin typeface="Zurich BT"/>
                          <a:ea typeface="Times New Roman"/>
                          <a:cs typeface="Arial"/>
                        </a:rPr>
                        <a:t>6</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Bộ</a:t>
                      </a:r>
                      <a:r>
                        <a:rPr lang="en-US" sz="800" b="1" baseline="0">
                          <a:effectLst/>
                          <a:latin typeface="Zurich BT"/>
                          <a:ea typeface="Times New Roman"/>
                          <a:cs typeface="Arial"/>
                        </a:rPr>
                        <a:t> điều hướng ngày tháng</a:t>
                      </a:r>
                      <a:endParaRPr lang="en-US" sz="800" b="1">
                        <a:effectLst/>
                        <a:latin typeface="Zurich BT"/>
                        <a:ea typeface="Times New Roman"/>
                        <a:cs typeface="Arial"/>
                      </a:endParaRPr>
                    </a:p>
                  </a:txBody>
                  <a:tcPr marL="68580" marR="68580" marT="0" marB="0">
                    <a:lnL>
                      <a:noFill/>
                    </a:lnL>
                    <a:lnR>
                      <a:noFill/>
                    </a:lnR>
                    <a:lnT>
                      <a:noFill/>
                    </a:lnT>
                    <a:lnB>
                      <a:noFill/>
                    </a:lnB>
                  </a:tcPr>
                </a:tc>
                <a:tc>
                  <a:txBody>
                    <a:bodyPr/>
                    <a:lstStyle/>
                    <a:p>
                      <a:pPr marL="0" marR="0" algn="ctr">
                        <a:lnSpc>
                          <a:spcPct val="115000"/>
                        </a:lnSpc>
                        <a:spcBef>
                          <a:spcPts val="100"/>
                        </a:spcBef>
                        <a:spcAft>
                          <a:spcPts val="100"/>
                        </a:spcAft>
                      </a:pPr>
                      <a:r>
                        <a:rPr lang="en-US" sz="800" b="1">
                          <a:effectLst/>
                          <a:latin typeface="Zurich BT"/>
                          <a:ea typeface="Times New Roman"/>
                          <a:cs typeface="Arial"/>
                        </a:rPr>
                        <a:t>9</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Danh sách</a:t>
                      </a:r>
                      <a:r>
                        <a:rPr lang="en-US" sz="800" b="1" baseline="0">
                          <a:effectLst/>
                          <a:latin typeface="Zurich BT"/>
                          <a:ea typeface="Times New Roman"/>
                          <a:cs typeface="Arial"/>
                        </a:rPr>
                        <a:t> tác vụ</a:t>
                      </a:r>
                      <a:endParaRPr lang="en-US" sz="800" b="1">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41577">
                <a:tc>
                  <a:txBody>
                    <a:bodyPr/>
                    <a:lstStyle/>
                    <a:p>
                      <a:pPr marL="0" marR="0" algn="ctr">
                        <a:lnSpc>
                          <a:spcPts val="300"/>
                        </a:lnSpc>
                        <a:spcBef>
                          <a:spcPts val="200"/>
                        </a:spcBef>
                        <a:spcAft>
                          <a:spcPts val="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tc>
                  <a:txBody>
                    <a:bodyPr/>
                    <a:lstStyle/>
                    <a:p>
                      <a:pPr marL="0" marR="0" algn="ctr">
                        <a:lnSpc>
                          <a:spcPts val="300"/>
                        </a:lnSpc>
                        <a:spcBef>
                          <a:spcPts val="200"/>
                        </a:spcBef>
                        <a:spcAft>
                          <a:spcPts val="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tc>
                  <a:txBody>
                    <a:bodyPr/>
                    <a:lstStyle/>
                    <a:p>
                      <a:pPr marL="0" marR="0" algn="ctr">
                        <a:lnSpc>
                          <a:spcPts val="300"/>
                        </a:lnSpc>
                        <a:spcBef>
                          <a:spcPts val="200"/>
                        </a:spcBef>
                        <a:spcAft>
                          <a:spcPts val="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extLst>
                  <a:ext uri="{0D108BD9-81ED-4DB2-BD59-A6C34878D82A}">
                    <a16:rowId xmlns:a16="http://schemas.microsoft.com/office/drawing/2014/main" val="10003"/>
                  </a:ext>
                </a:extLst>
              </a:tr>
              <a:tr h="144590">
                <a:tc>
                  <a:txBody>
                    <a:bodyPr/>
                    <a:lstStyle/>
                    <a:p>
                      <a:pPr marL="0" marR="0" algn="ctr">
                        <a:lnSpc>
                          <a:spcPct val="115000"/>
                        </a:lnSpc>
                        <a:spcBef>
                          <a:spcPts val="100"/>
                        </a:spcBef>
                        <a:spcAft>
                          <a:spcPts val="100"/>
                        </a:spcAft>
                      </a:pPr>
                      <a:r>
                        <a:rPr lang="en-US" sz="800" b="1">
                          <a:effectLst/>
                          <a:latin typeface="Zurich BT"/>
                          <a:ea typeface="Times New Roman"/>
                          <a:cs typeface="Arial"/>
                        </a:rPr>
                        <a:t>3</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Thanh các</a:t>
                      </a:r>
                      <a:r>
                        <a:rPr lang="en-US" sz="800" b="1" baseline="0">
                          <a:effectLst/>
                          <a:latin typeface="Zurich BT"/>
                          <a:ea typeface="Times New Roman"/>
                          <a:cs typeface="Arial"/>
                        </a:rPr>
                        <a:t> việc cần làm</a:t>
                      </a:r>
                      <a:endParaRPr lang="en-US" sz="800" b="1">
                        <a:effectLst/>
                        <a:latin typeface="Zurich BT"/>
                        <a:ea typeface="Times New Roman"/>
                        <a:cs typeface="Arial"/>
                      </a:endParaRPr>
                    </a:p>
                  </a:txBody>
                  <a:tcPr marL="68580" marR="68580" marT="0" marB="0">
                    <a:lnL>
                      <a:noFill/>
                    </a:lnL>
                    <a:lnR>
                      <a:noFill/>
                    </a:lnR>
                    <a:lnT>
                      <a:noFill/>
                    </a:lnT>
                    <a:lnB>
                      <a:noFill/>
                    </a:lnB>
                  </a:tcPr>
                </a:tc>
                <a:tc>
                  <a:txBody>
                    <a:bodyPr/>
                    <a:lstStyle/>
                    <a:p>
                      <a:pPr marL="0" marR="0" algn="ctr">
                        <a:lnSpc>
                          <a:spcPct val="115000"/>
                        </a:lnSpc>
                        <a:spcBef>
                          <a:spcPts val="100"/>
                        </a:spcBef>
                        <a:spcAft>
                          <a:spcPts val="100"/>
                        </a:spcAft>
                      </a:pPr>
                      <a:r>
                        <a:rPr lang="en-US" sz="800" b="1">
                          <a:effectLst/>
                          <a:latin typeface="Zurich BT"/>
                          <a:ea typeface="Times New Roman"/>
                          <a:cs typeface="Arial"/>
                        </a:rPr>
                        <a:t>7</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Thanh chia</a:t>
                      </a:r>
                      <a:r>
                        <a:rPr lang="en-US" sz="800" b="1" baseline="0">
                          <a:effectLst/>
                          <a:latin typeface="Zurich BT"/>
                          <a:ea typeface="Times New Roman"/>
                          <a:cs typeface="Arial"/>
                        </a:rPr>
                        <a:t> dọc</a:t>
                      </a:r>
                      <a:endParaRPr lang="en-US" sz="800" b="1" dirty="0">
                        <a:effectLst/>
                        <a:latin typeface="Zurich BT"/>
                        <a:ea typeface="Times New Roman"/>
                        <a:cs typeface="Arial"/>
                      </a:endParaRPr>
                    </a:p>
                  </a:txBody>
                  <a:tcPr marL="68580" marR="68580" marT="0" marB="0">
                    <a:lnL>
                      <a:noFill/>
                    </a:lnL>
                    <a:lnR>
                      <a:noFill/>
                    </a:lnR>
                    <a:lnT>
                      <a:noFill/>
                    </a:lnT>
                    <a:lnB>
                      <a:noFill/>
                    </a:lnB>
                  </a:tcPr>
                </a:tc>
                <a:tc>
                  <a:txBody>
                    <a:bodyPr/>
                    <a:lstStyle/>
                    <a:p>
                      <a:pPr marL="0" marR="0" algn="ctr">
                        <a:lnSpc>
                          <a:spcPct val="115000"/>
                        </a:lnSpc>
                        <a:spcBef>
                          <a:spcPts val="100"/>
                        </a:spcBef>
                        <a:spcAft>
                          <a:spcPts val="100"/>
                        </a:spcAft>
                      </a:pPr>
                      <a:r>
                        <a:rPr lang="en-US" sz="800" b="1">
                          <a:effectLst/>
                          <a:latin typeface="Zurich BT"/>
                          <a:ea typeface="Times New Roman"/>
                          <a:cs typeface="Arial"/>
                        </a:rPr>
                        <a:t>10</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Khung điều</a:t>
                      </a:r>
                      <a:r>
                        <a:rPr lang="en-US" sz="800" b="1" baseline="0">
                          <a:effectLst/>
                          <a:latin typeface="Zurich BT"/>
                          <a:ea typeface="Times New Roman"/>
                          <a:cs typeface="Arial"/>
                        </a:rPr>
                        <a:t> hướng</a:t>
                      </a:r>
                      <a:endParaRPr lang="en-US" sz="800" b="1" dirty="0">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40100">
                <a:tc>
                  <a:txBody>
                    <a:bodyPr/>
                    <a:lstStyle/>
                    <a:p>
                      <a:pPr marL="0" marR="0" algn="ctr">
                        <a:lnSpc>
                          <a:spcPts val="300"/>
                        </a:lnSpc>
                        <a:spcBef>
                          <a:spcPts val="200"/>
                        </a:spcBef>
                        <a:spcAft>
                          <a:spcPts val="0"/>
                        </a:spcAft>
                      </a:pPr>
                      <a:r>
                        <a:rPr lang="en-US" sz="800" b="1" dirty="0">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tc>
                  <a:txBody>
                    <a:bodyPr/>
                    <a:lstStyle/>
                    <a:p>
                      <a:pPr marL="0" marR="0" algn="ctr">
                        <a:lnSpc>
                          <a:spcPts val="300"/>
                        </a:lnSpc>
                        <a:spcBef>
                          <a:spcPts val="200"/>
                        </a:spcBef>
                        <a:spcAft>
                          <a:spcPts val="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tc>
                  <a:txBody>
                    <a:bodyPr/>
                    <a:lstStyle/>
                    <a:p>
                      <a:pPr marL="0" marR="0" algn="ctr">
                        <a:lnSpc>
                          <a:spcPts val="300"/>
                        </a:lnSpc>
                        <a:spcBef>
                          <a:spcPts val="200"/>
                        </a:spcBef>
                        <a:spcAft>
                          <a:spcPts val="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ts val="300"/>
                        </a:lnSpc>
                        <a:spcBef>
                          <a:spcPts val="200"/>
                        </a:spcBef>
                        <a:spcAft>
                          <a:spcPts val="0"/>
                        </a:spcAft>
                      </a:pPr>
                      <a:r>
                        <a:rPr lang="en-US" sz="800" b="1">
                          <a:effectLst/>
                          <a:latin typeface="Zurich BT"/>
                          <a:ea typeface="Times New Roman"/>
                          <a:cs typeface="Arial"/>
                        </a:rPr>
                        <a:t> </a:t>
                      </a:r>
                    </a:p>
                  </a:txBody>
                  <a:tcPr marL="68580" marR="68580" marT="0" marB="0">
                    <a:lnL>
                      <a:noFill/>
                    </a:lnL>
                    <a:lnR>
                      <a:noFill/>
                    </a:lnR>
                    <a:lnT>
                      <a:noFill/>
                    </a:lnT>
                    <a:lnB>
                      <a:noFill/>
                    </a:lnB>
                  </a:tcPr>
                </a:tc>
                <a:extLst>
                  <a:ext uri="{0D108BD9-81ED-4DB2-BD59-A6C34878D82A}">
                    <a16:rowId xmlns:a16="http://schemas.microsoft.com/office/drawing/2014/main" val="10005"/>
                  </a:ext>
                </a:extLst>
              </a:tr>
              <a:tr h="144590">
                <a:tc>
                  <a:txBody>
                    <a:bodyPr/>
                    <a:lstStyle/>
                    <a:p>
                      <a:pPr marL="0" marR="0" algn="ctr">
                        <a:lnSpc>
                          <a:spcPct val="115000"/>
                        </a:lnSpc>
                        <a:spcBef>
                          <a:spcPts val="100"/>
                        </a:spcBef>
                        <a:spcAft>
                          <a:spcPts val="100"/>
                        </a:spcAft>
                      </a:pPr>
                      <a:r>
                        <a:rPr lang="en-US" sz="800" b="1">
                          <a:effectLst/>
                          <a:latin typeface="Zurich BT"/>
                          <a:ea typeface="Times New Roman"/>
                          <a:cs typeface="Arial"/>
                        </a:rPr>
                        <a:t>4</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Danh sách</a:t>
                      </a:r>
                      <a:r>
                        <a:rPr lang="en-US" sz="800" b="1" baseline="0">
                          <a:effectLst/>
                          <a:latin typeface="Zurich BT"/>
                          <a:ea typeface="Times New Roman"/>
                          <a:cs typeface="Arial"/>
                        </a:rPr>
                        <a:t> thư điện tử</a:t>
                      </a:r>
                      <a:endParaRPr lang="en-US" sz="800" b="1">
                        <a:effectLst/>
                        <a:latin typeface="Zurich BT"/>
                        <a:ea typeface="Times New Roman"/>
                        <a:cs typeface="Arial"/>
                      </a:endParaRPr>
                    </a:p>
                  </a:txBody>
                  <a:tcPr marL="68580" marR="68580" marT="0" marB="0">
                    <a:lnL>
                      <a:noFill/>
                    </a:lnL>
                    <a:lnR>
                      <a:noFill/>
                    </a:lnR>
                    <a:lnT>
                      <a:noFill/>
                    </a:lnT>
                    <a:lnB>
                      <a:noFill/>
                    </a:lnB>
                  </a:tcPr>
                </a:tc>
                <a:tc>
                  <a:txBody>
                    <a:bodyPr/>
                    <a:lstStyle/>
                    <a:p>
                      <a:pPr marL="0" marR="0" algn="ctr">
                        <a:lnSpc>
                          <a:spcPct val="115000"/>
                        </a:lnSpc>
                        <a:spcBef>
                          <a:spcPts val="100"/>
                        </a:spcBef>
                        <a:spcAft>
                          <a:spcPts val="10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ct val="115000"/>
                        </a:lnSpc>
                        <a:spcBef>
                          <a:spcPts val="100"/>
                        </a:spcBef>
                        <a:spcAft>
                          <a:spcPts val="100"/>
                        </a:spcAft>
                      </a:pPr>
                      <a:r>
                        <a:rPr lang="en-US" sz="800" b="1">
                          <a:effectLst/>
                          <a:latin typeface="Zurich BT"/>
                          <a:ea typeface="Times New Roman"/>
                          <a:cs typeface="Arial"/>
                        </a:rPr>
                        <a:t> </a:t>
                      </a:r>
                    </a:p>
                  </a:txBody>
                  <a:tcPr marL="68580" marR="68580" marT="0" marB="0">
                    <a:lnL>
                      <a:noFill/>
                    </a:lnL>
                    <a:lnR>
                      <a:noFill/>
                    </a:lnR>
                    <a:lnT>
                      <a:noFill/>
                    </a:lnT>
                    <a:lnB>
                      <a:noFill/>
                    </a:lnB>
                  </a:tcPr>
                </a:tc>
                <a:tc>
                  <a:txBody>
                    <a:bodyPr/>
                    <a:lstStyle/>
                    <a:p>
                      <a:pPr marL="0" marR="0" algn="ctr">
                        <a:lnSpc>
                          <a:spcPct val="115000"/>
                        </a:lnSpc>
                        <a:spcBef>
                          <a:spcPts val="100"/>
                        </a:spcBef>
                        <a:spcAft>
                          <a:spcPts val="100"/>
                        </a:spcAft>
                      </a:pPr>
                      <a:r>
                        <a:rPr lang="en-US" sz="800" b="1">
                          <a:effectLst/>
                          <a:latin typeface="Zurich BT"/>
                          <a:ea typeface="Times New Roman"/>
                          <a:cs typeface="Arial"/>
                        </a:rPr>
                        <a:t> </a:t>
                      </a:r>
                    </a:p>
                  </a:txBody>
                  <a:tcPr marL="0" marR="0" marT="0" marB="0">
                    <a:lnL>
                      <a:noFill/>
                    </a:lnL>
                    <a:lnR>
                      <a:noFill/>
                    </a:lnR>
                    <a:lnT>
                      <a:noFill/>
                    </a:lnT>
                    <a:lnB>
                      <a:noFill/>
                    </a:lnB>
                  </a:tcPr>
                </a:tc>
                <a:tc>
                  <a:txBody>
                    <a:bodyPr/>
                    <a:lstStyle/>
                    <a:p>
                      <a:pPr marL="0" marR="0">
                        <a:lnSpc>
                          <a:spcPct val="115000"/>
                        </a:lnSpc>
                        <a:spcBef>
                          <a:spcPts val="100"/>
                        </a:spcBef>
                        <a:spcAft>
                          <a:spcPts val="100"/>
                        </a:spcAft>
                      </a:pPr>
                      <a:r>
                        <a:rPr lang="en-US" sz="800" b="1" dirty="0">
                          <a:effectLst/>
                          <a:latin typeface="Zurich BT"/>
                          <a:ea typeface="Times New Roman"/>
                          <a:cs typeface="Arial"/>
                        </a:rPr>
                        <a:t> </a:t>
                      </a:r>
                    </a:p>
                  </a:txBody>
                  <a:tcPr marL="68580" marR="68580" marT="0" marB="0">
                    <a:lnL>
                      <a:noFill/>
                    </a:lnL>
                    <a:lnR>
                      <a:noFill/>
                    </a:lnR>
                    <a:lnT>
                      <a:noFill/>
                    </a:lnT>
                    <a:lnB>
                      <a:noFill/>
                    </a:lnB>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33</a:t>
            </a:fld>
            <a:endParaRPr lang="en-US" dirty="0"/>
          </a:p>
        </p:txBody>
      </p:sp>
      <p:grpSp>
        <p:nvGrpSpPr>
          <p:cNvPr id="28" name="Group 27"/>
          <p:cNvGrpSpPr/>
          <p:nvPr/>
        </p:nvGrpSpPr>
        <p:grpSpPr>
          <a:xfrm>
            <a:off x="1267592" y="945886"/>
            <a:ext cx="6596735" cy="2886075"/>
            <a:chOff x="1066800" y="1346200"/>
            <a:chExt cx="6596735" cy="3848100"/>
          </a:xfrm>
        </p:grpSpPr>
        <p:sp>
          <p:nvSpPr>
            <p:cNvPr id="7" name="Rectangle 6"/>
            <p:cNvSpPr/>
            <p:nvPr/>
          </p:nvSpPr>
          <p:spPr>
            <a:xfrm>
              <a:off x="1066800" y="1346200"/>
              <a:ext cx="6596735" cy="3847917"/>
            </a:xfrm>
            <a:prstGeom prst="rect">
              <a:avLst/>
            </a:prstGeom>
          </p:spPr>
        </p:sp>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1066818" y="1417462"/>
              <a:ext cx="6423713" cy="3776838"/>
            </a:xfrm>
            <a:prstGeom prst="rect">
              <a:avLst/>
            </a:prstGeom>
          </p:spPr>
        </p:pic>
        <p:cxnSp>
          <p:nvCxnSpPr>
            <p:cNvPr id="9" name="Line 20"/>
            <p:cNvCxnSpPr/>
            <p:nvPr/>
          </p:nvCxnSpPr>
          <p:spPr bwMode="auto">
            <a:xfrm>
              <a:off x="6075608" y="2372437"/>
              <a:ext cx="333643" cy="7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0" name="Line 21"/>
            <p:cNvCxnSpPr/>
            <p:nvPr/>
          </p:nvCxnSpPr>
          <p:spPr bwMode="auto">
            <a:xfrm>
              <a:off x="6075915" y="3774149"/>
              <a:ext cx="333643" cy="7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1" name="Line 22"/>
            <p:cNvCxnSpPr/>
            <p:nvPr/>
          </p:nvCxnSpPr>
          <p:spPr bwMode="auto">
            <a:xfrm>
              <a:off x="6119080" y="4709787"/>
              <a:ext cx="333643" cy="7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2" name="Line 23"/>
            <p:cNvCxnSpPr/>
            <p:nvPr/>
          </p:nvCxnSpPr>
          <p:spPr bwMode="auto">
            <a:xfrm flipH="1">
              <a:off x="2290170" y="3185254"/>
              <a:ext cx="221954" cy="7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 name="Line 32"/>
            <p:cNvCxnSpPr/>
            <p:nvPr/>
          </p:nvCxnSpPr>
          <p:spPr bwMode="auto">
            <a:xfrm flipH="1">
              <a:off x="2787600" y="2278935"/>
              <a:ext cx="711" cy="22195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55"/>
            <p:cNvCxnSpPr/>
            <p:nvPr/>
          </p:nvCxnSpPr>
          <p:spPr bwMode="auto">
            <a:xfrm flipH="1">
              <a:off x="3647673" y="2397619"/>
              <a:ext cx="221954" cy="7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4" name="Line 20"/>
            <p:cNvCxnSpPr/>
            <p:nvPr/>
          </p:nvCxnSpPr>
          <p:spPr bwMode="auto">
            <a:xfrm>
              <a:off x="6117456" y="2775966"/>
              <a:ext cx="332931" cy="7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5" name="Line 57"/>
            <p:cNvCxnSpPr/>
            <p:nvPr/>
          </p:nvCxnSpPr>
          <p:spPr bwMode="auto">
            <a:xfrm flipH="1">
              <a:off x="2145214" y="4103532"/>
              <a:ext cx="221954" cy="71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3" name="Group 2"/>
            <p:cNvGrpSpPr/>
            <p:nvPr/>
          </p:nvGrpSpPr>
          <p:grpSpPr>
            <a:xfrm>
              <a:off x="2364321" y="2093972"/>
              <a:ext cx="3863450" cy="2764208"/>
              <a:chOff x="2364321" y="2093972"/>
              <a:chExt cx="3863450" cy="2764208"/>
            </a:xfrm>
          </p:grpSpPr>
          <p:sp>
            <p:nvSpPr>
              <p:cNvPr id="13" name="Text Box 24"/>
              <p:cNvSpPr txBox="1">
                <a:spLocks noChangeArrowheads="1"/>
              </p:cNvSpPr>
              <p:nvPr/>
            </p:nvSpPr>
            <p:spPr bwMode="auto">
              <a:xfrm>
                <a:off x="2509277" y="3097040"/>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7</a:t>
                </a:r>
                <a:endParaRPr lang="en-US" sz="1200">
                  <a:effectLst/>
                  <a:latin typeface="Times New Roman"/>
                  <a:ea typeface="Times New Roman"/>
                </a:endParaRPr>
              </a:p>
            </p:txBody>
          </p:sp>
          <p:sp>
            <p:nvSpPr>
              <p:cNvPr id="14" name="Text Box 25"/>
              <p:cNvSpPr txBox="1">
                <a:spLocks noChangeArrowheads="1"/>
              </p:cNvSpPr>
              <p:nvPr/>
            </p:nvSpPr>
            <p:spPr bwMode="auto">
              <a:xfrm>
                <a:off x="5904873" y="2284223"/>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3</a:t>
                </a:r>
                <a:endParaRPr lang="en-US" sz="1200">
                  <a:effectLst/>
                  <a:latin typeface="Times New Roman"/>
                  <a:ea typeface="Times New Roman"/>
                </a:endParaRPr>
              </a:p>
            </p:txBody>
          </p:sp>
          <p:sp>
            <p:nvSpPr>
              <p:cNvPr id="15" name="Text Box 26"/>
              <p:cNvSpPr txBox="1">
                <a:spLocks noChangeArrowheads="1"/>
              </p:cNvSpPr>
              <p:nvPr/>
            </p:nvSpPr>
            <p:spPr bwMode="auto">
              <a:xfrm>
                <a:off x="5905180" y="3690916"/>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8</a:t>
                </a:r>
                <a:endParaRPr lang="en-US" sz="1200">
                  <a:effectLst/>
                  <a:latin typeface="Times New Roman"/>
                  <a:ea typeface="Times New Roman"/>
                </a:endParaRPr>
              </a:p>
            </p:txBody>
          </p:sp>
          <p:sp>
            <p:nvSpPr>
              <p:cNvPr id="16" name="Text Box 27"/>
              <p:cNvSpPr txBox="1">
                <a:spLocks noChangeArrowheads="1"/>
              </p:cNvSpPr>
              <p:nvPr/>
            </p:nvSpPr>
            <p:spPr bwMode="auto">
              <a:xfrm>
                <a:off x="5948345" y="4620151"/>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9</a:t>
                </a:r>
                <a:endParaRPr lang="en-US" sz="1200">
                  <a:effectLst/>
                  <a:latin typeface="Times New Roman"/>
                  <a:ea typeface="Times New Roman"/>
                </a:endParaRPr>
              </a:p>
            </p:txBody>
          </p:sp>
          <p:sp>
            <p:nvSpPr>
              <p:cNvPr id="17" name="Text Box 28"/>
              <p:cNvSpPr txBox="1">
                <a:spLocks noChangeArrowheads="1"/>
              </p:cNvSpPr>
              <p:nvPr/>
            </p:nvSpPr>
            <p:spPr bwMode="auto">
              <a:xfrm>
                <a:off x="5447029" y="3185232"/>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5</a:t>
                </a:r>
                <a:endParaRPr lang="en-US" sz="1200">
                  <a:effectLst/>
                  <a:latin typeface="Times New Roman"/>
                  <a:ea typeface="Times New Roman"/>
                </a:endParaRPr>
              </a:p>
            </p:txBody>
          </p:sp>
          <p:sp>
            <p:nvSpPr>
              <p:cNvPr id="18" name="Text Box 30"/>
              <p:cNvSpPr txBox="1">
                <a:spLocks noChangeArrowheads="1"/>
              </p:cNvSpPr>
              <p:nvPr/>
            </p:nvSpPr>
            <p:spPr bwMode="auto">
              <a:xfrm>
                <a:off x="3592156" y="2687083"/>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4</a:t>
                </a:r>
                <a:endParaRPr lang="en-US" sz="1200">
                  <a:effectLst/>
                  <a:latin typeface="Times New Roman"/>
                  <a:ea typeface="Times New Roman"/>
                </a:endParaRPr>
              </a:p>
            </p:txBody>
          </p:sp>
          <p:sp>
            <p:nvSpPr>
              <p:cNvPr id="19" name="Text Box 31"/>
              <p:cNvSpPr txBox="1">
                <a:spLocks noChangeArrowheads="1"/>
              </p:cNvSpPr>
              <p:nvPr/>
            </p:nvSpPr>
            <p:spPr bwMode="auto">
              <a:xfrm>
                <a:off x="2364321" y="4005359"/>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10</a:t>
                </a:r>
                <a:endParaRPr lang="en-US" sz="1200">
                  <a:effectLst/>
                  <a:latin typeface="Times New Roman"/>
                  <a:ea typeface="Times New Roman"/>
                </a:endParaRPr>
              </a:p>
            </p:txBody>
          </p:sp>
          <p:sp>
            <p:nvSpPr>
              <p:cNvPr id="21" name="Text Box 43"/>
              <p:cNvSpPr txBox="1">
                <a:spLocks noChangeArrowheads="1"/>
              </p:cNvSpPr>
              <p:nvPr/>
            </p:nvSpPr>
            <p:spPr bwMode="auto">
              <a:xfrm>
                <a:off x="2695830" y="2093972"/>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1</a:t>
                </a:r>
                <a:endParaRPr lang="en-US" sz="1200">
                  <a:effectLst/>
                  <a:latin typeface="Times New Roman"/>
                  <a:ea typeface="Times New Roman"/>
                </a:endParaRPr>
              </a:p>
            </p:txBody>
          </p:sp>
          <p:sp>
            <p:nvSpPr>
              <p:cNvPr id="22" name="Text Box 44"/>
              <p:cNvSpPr txBox="1">
                <a:spLocks noChangeArrowheads="1"/>
              </p:cNvSpPr>
              <p:nvPr/>
            </p:nvSpPr>
            <p:spPr bwMode="auto">
              <a:xfrm>
                <a:off x="3878874" y="2306560"/>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2</a:t>
                </a:r>
                <a:endParaRPr lang="en-US" sz="1200">
                  <a:effectLst/>
                  <a:latin typeface="Times New Roman"/>
                  <a:ea typeface="Times New Roman"/>
                </a:endParaRPr>
              </a:p>
            </p:txBody>
          </p:sp>
          <p:sp>
            <p:nvSpPr>
              <p:cNvPr id="26" name="Text Box 29"/>
              <p:cNvSpPr txBox="1">
                <a:spLocks noChangeArrowheads="1"/>
              </p:cNvSpPr>
              <p:nvPr/>
            </p:nvSpPr>
            <p:spPr bwMode="auto">
              <a:xfrm>
                <a:off x="5930012" y="2672637"/>
                <a:ext cx="279426" cy="238029"/>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6</a:t>
                </a:r>
                <a:endParaRPr lang="en-US" sz="1200">
                  <a:effectLst/>
                  <a:latin typeface="Times New Roman"/>
                  <a:ea typeface="Times New Roman"/>
                </a:endParaRPr>
              </a:p>
            </p:txBody>
          </p:sp>
        </p:grpSp>
      </p:grpSp>
    </p:spTree>
    <p:extLst>
      <p:ext uri="{BB962C8B-B14F-4D97-AF65-F5344CB8AC3E}">
        <p14:creationId xmlns:p14="http://schemas.microsoft.com/office/powerpoint/2010/main" val="8958803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0535444"/>
              </p:ext>
            </p:extLst>
          </p:nvPr>
        </p:nvGraphicFramePr>
        <p:xfrm>
          <a:off x="133564" y="934946"/>
          <a:ext cx="8178229" cy="4059466"/>
        </p:xfrm>
        <a:graphic>
          <a:graphicData uri="http://schemas.openxmlformats.org/drawingml/2006/table">
            <a:tbl>
              <a:tblPr firstRow="1" firstCol="1" lastRow="1" lastCol="1" bandRow="1" bandCol="1"/>
              <a:tblGrid>
                <a:gridCol w="1774521">
                  <a:extLst>
                    <a:ext uri="{9D8B030D-6E8A-4147-A177-3AD203B41FA5}">
                      <a16:colId xmlns:a16="http://schemas.microsoft.com/office/drawing/2014/main" val="20000"/>
                    </a:ext>
                  </a:extLst>
                </a:gridCol>
                <a:gridCol w="6403708">
                  <a:extLst>
                    <a:ext uri="{9D8B030D-6E8A-4147-A177-3AD203B41FA5}">
                      <a16:colId xmlns:a16="http://schemas.microsoft.com/office/drawing/2014/main" val="20001"/>
                    </a:ext>
                  </a:extLst>
                </a:gridCol>
              </a:tblGrid>
              <a:tr h="495776">
                <a:tc>
                  <a:txBody>
                    <a:bodyPr/>
                    <a:lstStyle/>
                    <a:p>
                      <a:pPr>
                        <a:lnSpc>
                          <a:spcPct val="115000"/>
                        </a:lnSpc>
                        <a:spcBef>
                          <a:spcPts val="100"/>
                        </a:spcBef>
                        <a:spcAft>
                          <a:spcPts val="100"/>
                        </a:spcAft>
                        <a:tabLst>
                          <a:tab pos="228600" algn="l"/>
                        </a:tabLst>
                      </a:pPr>
                      <a:r>
                        <a:rPr lang="en-US" sz="1200" b="1" dirty="0">
                          <a:effectLst/>
                          <a:latin typeface="Zurich BT"/>
                          <a:ea typeface="Times New Roman"/>
                          <a:cs typeface="Calibri"/>
                        </a:rPr>
                        <a:t>Contents Pane</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100"/>
                        </a:spcBef>
                        <a:spcAft>
                          <a:spcPts val="100"/>
                        </a:spcAft>
                        <a:tabLst>
                          <a:tab pos="228600" algn="l"/>
                        </a:tabLst>
                      </a:pPr>
                      <a:r>
                        <a:rPr lang="vi-VN" sz="1400" kern="1200">
                          <a:solidFill>
                            <a:schemeClr val="tx1"/>
                          </a:solidFill>
                          <a:effectLst/>
                          <a:latin typeface="Calibri" panose="020F0502020204030204" pitchFamily="34" charset="0"/>
                          <a:ea typeface="+mn-ea"/>
                          <a:cs typeface="+mn-cs"/>
                        </a:rPr>
                        <a:t>Hiển thị nội dung của mục được chọn cho mô đun đang hoạt động trong Khung điều hướng</a:t>
                      </a:r>
                      <a:endParaRPr lang="en-US" sz="1400" dirty="0">
                        <a:effectLst/>
                        <a:latin typeface="Calibri" panose="020F0502020204030204" pitchFamily="34" charset="0"/>
                        <a:ea typeface="Times New Roman"/>
                        <a:cs typeface="Calibri"/>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014">
                <a:tc>
                  <a:txBody>
                    <a:bodyPr/>
                    <a:lstStyle/>
                    <a:p>
                      <a:pPr>
                        <a:lnSpc>
                          <a:spcPct val="115000"/>
                        </a:lnSpc>
                        <a:spcBef>
                          <a:spcPts val="100"/>
                        </a:spcBef>
                        <a:spcAft>
                          <a:spcPts val="100"/>
                        </a:spcAft>
                        <a:tabLst>
                          <a:tab pos="228600" algn="l"/>
                        </a:tabLst>
                      </a:pPr>
                      <a:r>
                        <a:rPr lang="en-US" sz="1200" b="1">
                          <a:effectLst/>
                          <a:latin typeface="Zurich BT"/>
                          <a:ea typeface="Times New Roman"/>
                          <a:cs typeface="Calibri"/>
                        </a:rPr>
                        <a:t>Search</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Nhập tiêu chuẩn tìm kiếm và xem kết quả hiển thị trong khi bạn nhập</a:t>
                      </a:r>
                      <a:endParaRPr lang="vi-VN"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7810">
                <a:tc>
                  <a:txBody>
                    <a:bodyPr/>
                    <a:lstStyle/>
                    <a:p>
                      <a:pPr>
                        <a:lnSpc>
                          <a:spcPct val="115000"/>
                        </a:lnSpc>
                        <a:spcBef>
                          <a:spcPts val="100"/>
                        </a:spcBef>
                        <a:spcAft>
                          <a:spcPts val="100"/>
                        </a:spcAft>
                        <a:tabLst>
                          <a:tab pos="228600" algn="l"/>
                        </a:tabLst>
                      </a:pPr>
                      <a:r>
                        <a:rPr lang="en-US" sz="1200" b="1" dirty="0">
                          <a:effectLst/>
                          <a:latin typeface="Zurich BT"/>
                          <a:ea typeface="Times New Roman"/>
                          <a:cs typeface="Calibri"/>
                        </a:rPr>
                        <a:t>Vertical Split Bars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100"/>
                        </a:spcBef>
                        <a:spcAft>
                          <a:spcPts val="100"/>
                        </a:spcAft>
                        <a:tabLst>
                          <a:tab pos="228600" algn="l"/>
                        </a:tabLst>
                      </a:pPr>
                      <a:r>
                        <a:rPr lang="vi-VN" sz="1400" kern="1200">
                          <a:solidFill>
                            <a:schemeClr val="tx1"/>
                          </a:solidFill>
                          <a:effectLst/>
                          <a:latin typeface="Calibri" panose="020F0502020204030204" pitchFamily="34" charset="0"/>
                          <a:ea typeface="+mn-ea"/>
                          <a:cs typeface="+mn-cs"/>
                        </a:rPr>
                        <a:t>Kéo để hiển thị nhiều hoặc ít hơn diện tích của khung ở mỗi bên </a:t>
                      </a:r>
                      <a:endParaRPr lang="en-US" sz="1400" dirty="0">
                        <a:effectLst/>
                        <a:latin typeface="Calibri" panose="020F0502020204030204" pitchFamily="34"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3117">
                <a:tc>
                  <a:txBody>
                    <a:bodyPr/>
                    <a:lstStyle/>
                    <a:p>
                      <a:pPr>
                        <a:lnSpc>
                          <a:spcPct val="115000"/>
                        </a:lnSpc>
                        <a:spcBef>
                          <a:spcPts val="100"/>
                        </a:spcBef>
                        <a:spcAft>
                          <a:spcPts val="100"/>
                        </a:spcAft>
                        <a:tabLst>
                          <a:tab pos="228600" algn="l"/>
                        </a:tabLst>
                      </a:pPr>
                      <a:r>
                        <a:rPr lang="en-US" sz="1200" b="1">
                          <a:effectLst/>
                          <a:latin typeface="Zurich BT"/>
                          <a:ea typeface="Times New Roman"/>
                          <a:cs typeface="Calibri"/>
                        </a:rPr>
                        <a:t>Navigation Pane</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Di chuyển giữa các mô đun hoặc các thành phần của Outlook.</a:t>
                      </a:r>
                      <a:endParaRPr lang="vi-VN"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3117">
                <a:tc>
                  <a:txBody>
                    <a:bodyPr/>
                    <a:lstStyle/>
                    <a:p>
                      <a:pPr>
                        <a:lnSpc>
                          <a:spcPct val="115000"/>
                        </a:lnSpc>
                        <a:spcBef>
                          <a:spcPts val="100"/>
                        </a:spcBef>
                        <a:spcAft>
                          <a:spcPts val="100"/>
                        </a:spcAft>
                        <a:tabLst>
                          <a:tab pos="228600" algn="l"/>
                        </a:tabLst>
                      </a:pPr>
                      <a:r>
                        <a:rPr lang="en-US" sz="1200" b="1">
                          <a:effectLst/>
                          <a:latin typeface="Zurich BT"/>
                          <a:ea typeface="Times New Roman"/>
                          <a:cs typeface="Calibri"/>
                        </a:rPr>
                        <a:t>Email List</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100"/>
                        </a:spcBef>
                        <a:spcAft>
                          <a:spcPts val="100"/>
                        </a:spcAft>
                        <a:tabLst>
                          <a:tab pos="228600" algn="l"/>
                        </a:tabLst>
                      </a:pPr>
                      <a:r>
                        <a:rPr lang="vi-VN" sz="1400" kern="1200">
                          <a:solidFill>
                            <a:schemeClr val="tx1"/>
                          </a:solidFill>
                          <a:effectLst/>
                          <a:latin typeface="Calibri" panose="020F0502020204030204" pitchFamily="34" charset="0"/>
                          <a:ea typeface="+mn-ea"/>
                          <a:cs typeface="+mn-cs"/>
                        </a:rPr>
                        <a:t>Hiển thị thông tin của mỗi mô đun hoặc thư mục</a:t>
                      </a:r>
                      <a:endParaRPr lang="en-US" sz="1400" dirty="0">
                        <a:effectLst/>
                        <a:latin typeface="Calibri" panose="020F0502020204030204" pitchFamily="34"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95776">
                <a:tc>
                  <a:txBody>
                    <a:bodyPr/>
                    <a:lstStyle/>
                    <a:p>
                      <a:pPr>
                        <a:lnSpc>
                          <a:spcPct val="115000"/>
                        </a:lnSpc>
                        <a:spcBef>
                          <a:spcPts val="100"/>
                        </a:spcBef>
                        <a:spcAft>
                          <a:spcPts val="100"/>
                        </a:spcAft>
                        <a:tabLst>
                          <a:tab pos="228600" algn="l"/>
                        </a:tabLst>
                      </a:pPr>
                      <a:r>
                        <a:rPr lang="en-US" sz="1200" b="1">
                          <a:effectLst/>
                          <a:latin typeface="Zurich BT"/>
                          <a:ea typeface="Times New Roman"/>
                          <a:cs typeface="Calibri"/>
                        </a:rPr>
                        <a:t>Reading Pane</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100"/>
                        </a:spcBef>
                        <a:spcAft>
                          <a:spcPts val="100"/>
                        </a:spcAft>
                        <a:tabLst>
                          <a:tab pos="228600" algn="l"/>
                        </a:tabLst>
                      </a:pPr>
                      <a:r>
                        <a:rPr lang="vi-VN" sz="1400" kern="1200">
                          <a:solidFill>
                            <a:schemeClr val="tx1"/>
                          </a:solidFill>
                          <a:effectLst/>
                          <a:latin typeface="Calibri" panose="020F0502020204030204" pitchFamily="34" charset="0"/>
                          <a:ea typeface="+mn-ea"/>
                          <a:cs typeface="+mn-cs"/>
                        </a:rPr>
                        <a:t>Hiển thị nội dung của bất kỳ bản tin thư điện tử nào được đánh dấu trong Danh sách thư điện tử. </a:t>
                      </a:r>
                      <a:endParaRPr lang="en-US" sz="1400" dirty="0">
                        <a:effectLst/>
                        <a:latin typeface="Calibri" panose="020F0502020204030204" pitchFamily="34" charset="0"/>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9323">
                <a:tc>
                  <a:txBody>
                    <a:bodyPr/>
                    <a:lstStyle/>
                    <a:p>
                      <a:pPr>
                        <a:lnSpc>
                          <a:spcPct val="115000"/>
                        </a:lnSpc>
                        <a:spcBef>
                          <a:spcPts val="100"/>
                        </a:spcBef>
                        <a:spcAft>
                          <a:spcPts val="100"/>
                        </a:spcAft>
                        <a:tabLst>
                          <a:tab pos="228600" algn="l"/>
                        </a:tabLst>
                      </a:pPr>
                      <a:r>
                        <a:rPr lang="en-US" sz="1200" b="1">
                          <a:effectLst/>
                          <a:latin typeface="Zurich BT"/>
                          <a:ea typeface="Times New Roman"/>
                          <a:cs typeface="Calibri"/>
                        </a:rPr>
                        <a:t>To-Do Bar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vi-VN" sz="1400">
                          <a:effectLst/>
                          <a:latin typeface="Calibri" panose="020F0502020204030204" pitchFamily="34" charset="0"/>
                          <a:ea typeface="Times New Roman" panose="02020603050405020304" pitchFamily="18" charset="0"/>
                          <a:cs typeface="Calibri" panose="020F0502020204030204" pitchFamily="34" charset="0"/>
                        </a:rPr>
                        <a:t>Hiển thị bộ điều hướng ngày tháng, các cuộc hẹn và danh sách tác vụ.</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95776">
                <a:tc>
                  <a:txBody>
                    <a:bodyPr/>
                    <a:lstStyle/>
                    <a:p>
                      <a:pPr>
                        <a:lnSpc>
                          <a:spcPct val="115000"/>
                        </a:lnSpc>
                        <a:spcBef>
                          <a:spcPts val="100"/>
                        </a:spcBef>
                        <a:spcAft>
                          <a:spcPts val="100"/>
                        </a:spcAft>
                        <a:tabLst>
                          <a:tab pos="228600" algn="l"/>
                        </a:tabLst>
                      </a:pPr>
                      <a:r>
                        <a:rPr lang="en-US" sz="1200" b="1">
                          <a:effectLst/>
                          <a:latin typeface="Zurich BT"/>
                          <a:ea typeface="Times New Roman"/>
                          <a:cs typeface="Calibri"/>
                        </a:rPr>
                        <a:t>Date Navigator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vi-VN" sz="1400">
                          <a:effectLst/>
                          <a:latin typeface="Calibri" panose="020F0502020204030204" pitchFamily="34" charset="0"/>
                          <a:ea typeface="Times New Roman" panose="02020603050405020304" pitchFamily="18" charset="0"/>
                          <a:cs typeface="Calibri" panose="020F0502020204030204" pitchFamily="34" charset="0"/>
                        </a:rPr>
                        <a:t>Cho phép bạn nhanh chóng chuyển sang chế độ Calendar và hiển thị lịch của bạn trong ngày đã được chọn.</a:t>
                      </a: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21220">
                <a:tc>
                  <a:txBody>
                    <a:bodyPr/>
                    <a:lstStyle/>
                    <a:p>
                      <a:pPr>
                        <a:lnSpc>
                          <a:spcPct val="115000"/>
                        </a:lnSpc>
                        <a:spcBef>
                          <a:spcPts val="100"/>
                        </a:spcBef>
                        <a:spcAft>
                          <a:spcPts val="100"/>
                        </a:spcAft>
                        <a:tabLst>
                          <a:tab pos="228600" algn="l"/>
                        </a:tabLst>
                      </a:pPr>
                      <a:r>
                        <a:rPr lang="en-US" sz="1200" b="1">
                          <a:effectLst/>
                          <a:latin typeface="Zurich BT"/>
                          <a:ea typeface="Times New Roman"/>
                          <a:cs typeface="Calibri"/>
                        </a:rPr>
                        <a:t>Appointments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Hiển thị danh sách các cuộc hẹn tiếp theo.</a:t>
                      </a:r>
                      <a:endParaRPr lang="vi-VN"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492537">
                <a:tc>
                  <a:txBody>
                    <a:bodyPr/>
                    <a:lstStyle/>
                    <a:p>
                      <a:pPr>
                        <a:lnSpc>
                          <a:spcPct val="115000"/>
                        </a:lnSpc>
                        <a:spcBef>
                          <a:spcPts val="100"/>
                        </a:spcBef>
                        <a:spcAft>
                          <a:spcPts val="100"/>
                        </a:spcAft>
                        <a:tabLst>
                          <a:tab pos="228600" algn="l"/>
                        </a:tabLst>
                      </a:pPr>
                      <a:r>
                        <a:rPr lang="en-US" sz="1200" b="1">
                          <a:effectLst/>
                          <a:latin typeface="Zurich BT"/>
                          <a:ea typeface="Times New Roman"/>
                          <a:cs typeface="Calibri"/>
                        </a:rPr>
                        <a:t>Task List</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Hiển thị danh sách tất cả các tác vụ của bạn được sắp xếp theo thứ tự bạn chọn.</a:t>
                      </a:r>
                      <a:endParaRPr lang="vi-VN" sz="1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34</a:t>
            </a:fld>
            <a:endParaRPr lang="en-US" dirty="0"/>
          </a:p>
        </p:txBody>
      </p:sp>
    </p:spTree>
    <p:extLst>
      <p:ext uri="{BB962C8B-B14F-4D97-AF65-F5344CB8AC3E}">
        <p14:creationId xmlns:p14="http://schemas.microsoft.com/office/powerpoint/2010/main" val="3022212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fontScale="92500" lnSpcReduction="10000"/>
          </a:bodyPr>
          <a:lstStyle/>
          <a:p>
            <a:r>
              <a:rPr lang="vi-VN"/>
              <a:t>Outlook chứa các mô đun hoặc các thành phần cho phép bạn thực hiện các tác vụ khác nhau</a:t>
            </a:r>
            <a:endParaRPr lang="en-US" dirty="0"/>
          </a:p>
          <a:p>
            <a:endParaRPr lang="en-US" dirty="0"/>
          </a:p>
          <a:p>
            <a:endParaRPr lang="en-US" dirty="0"/>
          </a:p>
          <a:p>
            <a:endParaRPr lang="en-US" dirty="0"/>
          </a:p>
          <a:p>
            <a:endParaRPr lang="en-US" dirty="0"/>
          </a:p>
          <a:p>
            <a:endParaRPr lang="en-US" dirty="0"/>
          </a:p>
          <a:p>
            <a:endParaRPr lang="en-US"/>
          </a:p>
          <a:p>
            <a:r>
              <a:rPr lang="vi-VN"/>
              <a:t>Bạn có thể nhập thông tin vào các mô đun riêng biệt hoặc bạn có thể tích hợp một tính năng của Outlook với tính năng khác</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384080211"/>
              </p:ext>
            </p:extLst>
          </p:nvPr>
        </p:nvGraphicFramePr>
        <p:xfrm>
          <a:off x="674485" y="1601484"/>
          <a:ext cx="7748270" cy="2377443"/>
        </p:xfrm>
        <a:graphic>
          <a:graphicData uri="http://schemas.openxmlformats.org/drawingml/2006/table">
            <a:tbl>
              <a:tblPr firstRow="1" firstCol="1" bandRow="1"/>
              <a:tblGrid>
                <a:gridCol w="1509174">
                  <a:extLst>
                    <a:ext uri="{9D8B030D-6E8A-4147-A177-3AD203B41FA5}">
                      <a16:colId xmlns:a16="http://schemas.microsoft.com/office/drawing/2014/main" val="20000"/>
                    </a:ext>
                  </a:extLst>
                </a:gridCol>
                <a:gridCol w="6239096">
                  <a:extLst>
                    <a:ext uri="{9D8B030D-6E8A-4147-A177-3AD203B41FA5}">
                      <a16:colId xmlns:a16="http://schemas.microsoft.com/office/drawing/2014/main" val="20001"/>
                    </a:ext>
                  </a:extLst>
                </a:gridCol>
              </a:tblGrid>
              <a:tr h="260197">
                <a:tc>
                  <a:txBody>
                    <a:bodyPr/>
                    <a:lstStyle/>
                    <a:p>
                      <a:pPr>
                        <a:lnSpc>
                          <a:spcPct val="115000"/>
                        </a:lnSpc>
                        <a:spcBef>
                          <a:spcPts val="100"/>
                        </a:spcBef>
                        <a:spcAft>
                          <a:spcPts val="100"/>
                        </a:spcAft>
                        <a:tabLst>
                          <a:tab pos="228600" algn="l"/>
                        </a:tabLst>
                      </a:pPr>
                      <a:r>
                        <a:rPr lang="en-US" sz="1400" b="1" dirty="0">
                          <a:effectLst/>
                          <a:latin typeface="Zurich BT"/>
                          <a:ea typeface="Times New Roman"/>
                          <a:cs typeface="Calibri"/>
                        </a:rPr>
                        <a:t>Mail</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Gửi, nhận, đọc, và quản lý các bản tin thư điện tử.</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0197">
                <a:tc>
                  <a:txBody>
                    <a:bodyPr/>
                    <a:lstStyle/>
                    <a:p>
                      <a:pPr>
                        <a:lnSpc>
                          <a:spcPct val="115000"/>
                        </a:lnSpc>
                        <a:spcBef>
                          <a:spcPts val="100"/>
                        </a:spcBef>
                        <a:spcAft>
                          <a:spcPts val="100"/>
                        </a:spcAft>
                        <a:tabLst>
                          <a:tab pos="228600" algn="l"/>
                        </a:tabLst>
                      </a:pPr>
                      <a:r>
                        <a:rPr lang="en-US" sz="1400" b="1">
                          <a:effectLst/>
                          <a:latin typeface="Zurich BT"/>
                          <a:ea typeface="Times New Roman"/>
                          <a:cs typeface="Calibri"/>
                        </a:rPr>
                        <a:t>Calendar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Lên lịch các cuộc hẹn, cuộc họp, hoặc các sự kiện.</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0197">
                <a:tc>
                  <a:txBody>
                    <a:bodyPr/>
                    <a:lstStyle/>
                    <a:p>
                      <a:pPr>
                        <a:lnSpc>
                          <a:spcPct val="115000"/>
                        </a:lnSpc>
                        <a:spcBef>
                          <a:spcPts val="100"/>
                        </a:spcBef>
                        <a:spcAft>
                          <a:spcPts val="100"/>
                        </a:spcAft>
                        <a:tabLst>
                          <a:tab pos="228600" algn="l"/>
                        </a:tabLst>
                      </a:pPr>
                      <a:r>
                        <a:rPr lang="en-US" sz="1400" b="1" dirty="0">
                          <a:effectLst/>
                          <a:latin typeface="Zurich BT"/>
                          <a:ea typeface="Times New Roman"/>
                          <a:cs typeface="Calibri"/>
                        </a:rPr>
                        <a:t>Contacts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Quản lý danh sách liên lạc, giống như cách bạn sử dụng sổ địa chỉ.</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0197">
                <a:tc>
                  <a:txBody>
                    <a:bodyPr/>
                    <a:lstStyle/>
                    <a:p>
                      <a:pPr>
                        <a:lnSpc>
                          <a:spcPct val="115000"/>
                        </a:lnSpc>
                        <a:spcBef>
                          <a:spcPts val="100"/>
                        </a:spcBef>
                        <a:spcAft>
                          <a:spcPts val="100"/>
                        </a:spcAft>
                        <a:tabLst>
                          <a:tab pos="228600" algn="l"/>
                        </a:tabLst>
                      </a:pPr>
                      <a:r>
                        <a:rPr lang="en-US" sz="1400" b="1">
                          <a:effectLst/>
                          <a:latin typeface="Zurich BT"/>
                          <a:ea typeface="Times New Roman"/>
                          <a:cs typeface="Calibri"/>
                        </a:rPr>
                        <a:t>Tasks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Lưu vết và ưu tiên hóa các hoạt động.</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0197">
                <a:tc>
                  <a:txBody>
                    <a:bodyPr/>
                    <a:lstStyle/>
                    <a:p>
                      <a:pPr>
                        <a:lnSpc>
                          <a:spcPct val="115000"/>
                        </a:lnSpc>
                        <a:spcBef>
                          <a:spcPts val="100"/>
                        </a:spcBef>
                        <a:spcAft>
                          <a:spcPts val="100"/>
                        </a:spcAft>
                        <a:tabLst>
                          <a:tab pos="228600" algn="l"/>
                        </a:tabLst>
                      </a:pPr>
                      <a:r>
                        <a:rPr lang="en-US" sz="1400" b="1">
                          <a:effectLst/>
                          <a:latin typeface="Zurich BT"/>
                          <a:ea typeface="Times New Roman"/>
                          <a:cs typeface="Calibri"/>
                        </a:rPr>
                        <a:t>Notes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Nhập các ghi chú ngắn gọn, tương tự như giấy ghi chú.</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229">
                <a:tc>
                  <a:txBody>
                    <a:bodyPr/>
                    <a:lstStyle/>
                    <a:p>
                      <a:pPr>
                        <a:lnSpc>
                          <a:spcPct val="115000"/>
                        </a:lnSpc>
                        <a:spcBef>
                          <a:spcPts val="100"/>
                        </a:spcBef>
                        <a:spcAft>
                          <a:spcPts val="100"/>
                        </a:spcAft>
                        <a:tabLst>
                          <a:tab pos="228600" algn="l"/>
                        </a:tabLst>
                      </a:pPr>
                      <a:r>
                        <a:rPr lang="en-US" sz="1400" b="1">
                          <a:effectLst/>
                          <a:latin typeface="Zurich BT"/>
                          <a:ea typeface="Times New Roman"/>
                          <a:cs typeface="Calibri"/>
                        </a:rPr>
                        <a:t>Folders List </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Hiển thị tất cả các thư mục trong phần trên cùng của Khung điều hướng. </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38229">
                <a:tc>
                  <a:txBody>
                    <a:bodyPr/>
                    <a:lstStyle/>
                    <a:p>
                      <a:pPr>
                        <a:lnSpc>
                          <a:spcPct val="115000"/>
                        </a:lnSpc>
                        <a:spcBef>
                          <a:spcPts val="100"/>
                        </a:spcBef>
                        <a:spcAft>
                          <a:spcPts val="100"/>
                        </a:spcAft>
                        <a:tabLst>
                          <a:tab pos="228600" algn="l"/>
                        </a:tabLst>
                      </a:pPr>
                      <a:r>
                        <a:rPr lang="en-US" sz="1400" b="1">
                          <a:effectLst/>
                          <a:latin typeface="Zurich BT"/>
                          <a:ea typeface="Times New Roman"/>
                          <a:cs typeface="Calibri"/>
                        </a:rPr>
                        <a:t>Shortcuts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400">
                          <a:effectLst/>
                          <a:latin typeface="Calibri" panose="020F0502020204030204" pitchFamily="34" charset="0"/>
                          <a:ea typeface="Times New Roman" panose="02020603050405020304" pitchFamily="18" charset="0"/>
                          <a:cs typeface="Calibri" panose="020F0502020204030204" pitchFamily="34" charset="0"/>
                        </a:rPr>
                        <a:t>Hiển thị bất kỳ địa điểm tắt nào mà Microsoft hoặc bạn có thể thiết lập để nhanh chóng di chuyển đến đó</a:t>
                      </a:r>
                      <a:endParaRPr lang="vi-VN" sz="140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02846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lnSpcReduction="10000"/>
          </a:bodyPr>
          <a:lstStyle/>
          <a:p>
            <a:r>
              <a:rPr lang="vi-VN" b="1"/>
              <a:t>Tạo ra các bản tin mới</a:t>
            </a:r>
          </a:p>
          <a:p>
            <a:pPr lvl="1"/>
            <a:r>
              <a:rPr lang="vi-VN"/>
              <a:t>Việc gửi thư điện tử sẽ thực hiện theo các bước sau đây</a:t>
            </a:r>
            <a:r>
              <a:rPr lang="en-US"/>
              <a:t>:</a:t>
            </a:r>
            <a:endParaRPr lang="en-US" dirty="0"/>
          </a:p>
          <a:p>
            <a:pPr marL="1082675" lvl="2" indent="-342900">
              <a:buFont typeface="+mj-lt"/>
              <a:buAutoNum type="arabicPeriod"/>
            </a:pPr>
            <a:r>
              <a:rPr lang="en-US"/>
              <a:t>Ghi địa chỉ nhận thư</a:t>
            </a:r>
            <a:r>
              <a:rPr lang="x-none"/>
              <a:t>.</a:t>
            </a:r>
            <a:endParaRPr lang="en-US" dirty="0"/>
          </a:p>
          <a:p>
            <a:pPr marL="1082675" lvl="2" indent="-342900">
              <a:buFont typeface="+mj-lt"/>
              <a:buAutoNum type="arabicPeriod"/>
            </a:pPr>
            <a:r>
              <a:rPr lang="en-US"/>
              <a:t>Nhập văn bản cho chủ đề, và sau đó nhập nội dung thư, áp dụng định dạng nếu cần. Nếu bạn cần gửi một tệp tin qua thư điện tử, bạn đính kèm tệp tin đó vào thư</a:t>
            </a:r>
            <a:r>
              <a:rPr lang="x-none"/>
              <a:t>.</a:t>
            </a:r>
            <a:endParaRPr lang="en-US" dirty="0"/>
          </a:p>
          <a:p>
            <a:pPr marL="1082675" lvl="2" indent="-342900">
              <a:buFont typeface="+mj-lt"/>
              <a:buAutoNum type="arabicPeriod"/>
            </a:pPr>
            <a:r>
              <a:rPr lang="en-US"/>
              <a:t>Sử dụng công cụ kiểm tra chính tả và hiệu đính bản tin của bạn để hạn chế các lỗi về chính tả hoặc ngữ pháp</a:t>
            </a:r>
            <a:r>
              <a:rPr lang="x-none"/>
              <a:t>.</a:t>
            </a:r>
            <a:endParaRPr lang="en-US" dirty="0"/>
          </a:p>
          <a:p>
            <a:pPr marL="1082675" lvl="2" indent="-342900">
              <a:buFont typeface="+mj-lt"/>
              <a:buAutoNum type="arabicPeriod"/>
            </a:pPr>
            <a:r>
              <a:rPr lang="en-US"/>
              <a:t>Gửi thư</a:t>
            </a:r>
            <a:r>
              <a:rPr lang="x-none"/>
              <a:t>.</a:t>
            </a:r>
            <a:endParaRPr lang="en-US" dirty="0"/>
          </a:p>
          <a:p>
            <a:pPr lvl="1"/>
            <a:r>
              <a:rPr lang="vi-VN"/>
              <a:t>Một khi đã ấn nút </a:t>
            </a:r>
            <a:r>
              <a:rPr lang="vi-VN" b="1"/>
              <a:t>Send</a:t>
            </a:r>
            <a:r>
              <a:rPr lang="vi-VN"/>
              <a:t>, bản tin có thể được tạm thời lưu trữ trong thư mục </a:t>
            </a:r>
            <a:r>
              <a:rPr lang="vi-VN" i="1"/>
              <a:t>Hộp thư đi (Outbox)</a:t>
            </a:r>
            <a:r>
              <a:rPr lang="vi-VN"/>
              <a:t> </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36</a:t>
            </a:fld>
            <a:endParaRPr lang="en-US" dirty="0"/>
          </a:p>
        </p:txBody>
      </p:sp>
    </p:spTree>
    <p:extLst>
      <p:ext uri="{BB962C8B-B14F-4D97-AF65-F5344CB8AC3E}">
        <p14:creationId xmlns:p14="http://schemas.microsoft.com/office/powerpoint/2010/main" val="32890620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801384"/>
            <a:ext cx="8383675" cy="3876600"/>
          </a:xfrm>
        </p:spPr>
        <p:txBody>
          <a:bodyPr/>
          <a:lstStyle/>
          <a:p>
            <a:pPr lvl="1"/>
            <a:r>
              <a:rPr lang="vi-VN"/>
              <a:t>Để tạo một bản tin mới, từ cửa sổ chính của Windows</a:t>
            </a:r>
            <a:r>
              <a:rPr lang="en-US"/>
              <a:t>:</a:t>
            </a:r>
            <a:endParaRPr lang="en-US" dirty="0"/>
          </a:p>
          <a:p>
            <a:pPr lvl="2"/>
            <a:r>
              <a:rPr lang="vi-VN"/>
              <a:t>Trên thẻ </a:t>
            </a:r>
            <a:r>
              <a:rPr lang="vi-VN" b="1"/>
              <a:t>Home</a:t>
            </a:r>
            <a:r>
              <a:rPr lang="vi-VN"/>
              <a:t>, trong nhóm </a:t>
            </a:r>
            <a:r>
              <a:rPr lang="vi-VN" b="1"/>
              <a:t>New</a:t>
            </a:r>
            <a:r>
              <a:rPr lang="vi-VN"/>
              <a:t>, nhấp chuột vào </a:t>
            </a:r>
            <a:r>
              <a:rPr lang="vi-VN" b="1"/>
              <a:t>New E-mail</a:t>
            </a:r>
            <a:r>
              <a:rPr lang="vi-VN"/>
              <a:t>, hoặc</a:t>
            </a:r>
          </a:p>
          <a:p>
            <a:pPr lvl="2"/>
            <a:r>
              <a:rPr lang="vi-VN"/>
              <a:t>Trên thẻ </a:t>
            </a:r>
            <a:r>
              <a:rPr lang="vi-VN" b="1"/>
              <a:t>Home</a:t>
            </a:r>
            <a:r>
              <a:rPr lang="vi-VN"/>
              <a:t>, trong nhóm </a:t>
            </a:r>
            <a:r>
              <a:rPr lang="vi-VN" b="1"/>
              <a:t>New</a:t>
            </a:r>
            <a:r>
              <a:rPr lang="vi-VN"/>
              <a:t>, nhấp chuột vào mũi tên của </a:t>
            </a:r>
            <a:r>
              <a:rPr lang="vi-VN" b="1"/>
              <a:t>New Items </a:t>
            </a:r>
            <a:r>
              <a:rPr lang="vi-VN"/>
              <a:t>và sau đó chọn</a:t>
            </a:r>
            <a:r>
              <a:rPr lang="vi-VN" b="1"/>
              <a:t> E-mail Message</a:t>
            </a:r>
            <a:endParaRPr lang="en-US" dirty="0"/>
          </a:p>
          <a:p>
            <a:pPr lvl="2"/>
            <a:r>
              <a:rPr lang="en-US"/>
              <a:t>Nhấn </a:t>
            </a:r>
            <a:r>
              <a:rPr lang="en-US" dirty="0"/>
              <a:t>CTRL+N</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37</a:t>
            </a:fld>
            <a:endParaRPr lang="en-US" dirty="0"/>
          </a:p>
        </p:txBody>
      </p:sp>
      <p:grpSp>
        <p:nvGrpSpPr>
          <p:cNvPr id="16" name="Group 15"/>
          <p:cNvGrpSpPr/>
          <p:nvPr/>
        </p:nvGrpSpPr>
        <p:grpSpPr>
          <a:xfrm>
            <a:off x="3235868" y="2215057"/>
            <a:ext cx="5224145" cy="2571525"/>
            <a:chOff x="3413760" y="2903220"/>
            <a:chExt cx="5224145" cy="3428700"/>
          </a:xfrm>
        </p:grpSpPr>
        <p:sp>
          <p:nvSpPr>
            <p:cNvPr id="7" name="Rectangle 6"/>
            <p:cNvSpPr/>
            <p:nvPr/>
          </p:nvSpPr>
          <p:spPr>
            <a:xfrm>
              <a:off x="3413760" y="2956560"/>
              <a:ext cx="5224145" cy="3372485"/>
            </a:xfrm>
            <a:prstGeom prst="rect">
              <a:avLst/>
            </a:prstGeom>
          </p:spPr>
        </p:sp>
        <p:pic>
          <p:nvPicPr>
            <p:cNvPr id="8" name="Picture 7"/>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3413780" y="3195509"/>
              <a:ext cx="5188966" cy="3136411"/>
            </a:xfrm>
            <a:prstGeom prst="rect">
              <a:avLst/>
            </a:prstGeom>
          </p:spPr>
        </p:pic>
        <p:sp>
          <p:nvSpPr>
            <p:cNvPr id="9" name="Text Box 6"/>
            <p:cNvSpPr txBox="1">
              <a:spLocks noChangeArrowheads="1"/>
            </p:cNvSpPr>
            <p:nvPr/>
          </p:nvSpPr>
          <p:spPr bwMode="auto">
            <a:xfrm>
              <a:off x="4706577" y="4698796"/>
              <a:ext cx="257024" cy="218946"/>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3</a:t>
              </a:r>
              <a:endParaRPr lang="en-US" sz="1200">
                <a:effectLst/>
                <a:latin typeface="Times New Roman"/>
                <a:ea typeface="Times New Roman"/>
              </a:endParaRPr>
            </a:p>
          </p:txBody>
        </p:sp>
        <p:cxnSp>
          <p:nvCxnSpPr>
            <p:cNvPr id="10" name="AutoShape 7"/>
            <p:cNvCxnSpPr>
              <a:cxnSpLocks noChangeShapeType="1"/>
            </p:cNvCxnSpPr>
            <p:nvPr/>
          </p:nvCxnSpPr>
          <p:spPr bwMode="auto">
            <a:xfrm>
              <a:off x="4343452" y="4087632"/>
              <a:ext cx="380365" cy="1270"/>
            </a:xfrm>
            <a:prstGeom prst="straightConnector1">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cxnSp>
        <p:cxnSp>
          <p:nvCxnSpPr>
            <p:cNvPr id="11" name="AutoShape 8"/>
            <p:cNvCxnSpPr>
              <a:cxnSpLocks noChangeShapeType="1"/>
            </p:cNvCxnSpPr>
            <p:nvPr/>
          </p:nvCxnSpPr>
          <p:spPr bwMode="auto">
            <a:xfrm>
              <a:off x="4174579" y="3112777"/>
              <a:ext cx="635" cy="30416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Text Box 11"/>
            <p:cNvSpPr txBox="1">
              <a:spLocks noChangeAspect="1" noChangeArrowheads="1"/>
            </p:cNvSpPr>
            <p:nvPr/>
          </p:nvSpPr>
          <p:spPr bwMode="auto">
            <a:xfrm>
              <a:off x="4705992" y="5910943"/>
              <a:ext cx="222483" cy="314616"/>
            </a:xfrm>
            <a:prstGeom prst="rect">
              <a:avLst/>
            </a:prstGeom>
            <a:solidFill>
              <a:srgbClr val="F5C040"/>
            </a:solidFill>
            <a:ln>
              <a:noFill/>
            </a:ln>
            <a:extLst/>
          </p:spPr>
          <p:txBody>
            <a:bodyPr rot="0" vert="horz" wrap="square" lIns="25400" tIns="25400" rIns="25400" bIns="25400" anchor="t" anchorCtr="0" upright="1">
              <a:spAutoFit/>
            </a:bodyPr>
            <a:lstStyle/>
            <a:p>
              <a:pPr marL="0" marR="0" algn="ctr">
                <a:spcBef>
                  <a:spcPts val="0"/>
                </a:spcBef>
                <a:spcAft>
                  <a:spcPts val="0"/>
                </a:spcAft>
              </a:pPr>
              <a:r>
                <a:rPr lang="en-CA" sz="1200" b="1">
                  <a:effectLst/>
                  <a:latin typeface="Zurich BT"/>
                  <a:ea typeface="Times New Roman"/>
                  <a:cs typeface="Arial"/>
                </a:rPr>
                <a:t>4</a:t>
              </a:r>
              <a:endParaRPr lang="en-US" sz="1200">
                <a:effectLst/>
                <a:latin typeface="Times New Roman"/>
                <a:ea typeface="Times New Roman"/>
              </a:endParaRPr>
            </a:p>
          </p:txBody>
        </p:sp>
        <p:sp>
          <p:nvSpPr>
            <p:cNvPr id="13" name="Text Box 10"/>
            <p:cNvSpPr txBox="1">
              <a:spLocks noChangeArrowheads="1"/>
            </p:cNvSpPr>
            <p:nvPr/>
          </p:nvSpPr>
          <p:spPr bwMode="auto">
            <a:xfrm>
              <a:off x="4697781" y="3948560"/>
              <a:ext cx="257024" cy="218946"/>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2</a:t>
              </a:r>
              <a:endParaRPr lang="en-US" sz="1200">
                <a:effectLst/>
                <a:latin typeface="Times New Roman"/>
                <a:ea typeface="Times New Roman"/>
              </a:endParaRPr>
            </a:p>
          </p:txBody>
        </p:sp>
        <p:sp>
          <p:nvSpPr>
            <p:cNvPr id="14" name="Text Box 9"/>
            <p:cNvSpPr txBox="1">
              <a:spLocks noChangeArrowheads="1"/>
            </p:cNvSpPr>
            <p:nvPr/>
          </p:nvSpPr>
          <p:spPr bwMode="auto">
            <a:xfrm>
              <a:off x="4061548" y="2903220"/>
              <a:ext cx="257024" cy="218946"/>
            </a:xfrm>
            <a:prstGeom prst="rect">
              <a:avLst/>
            </a:prstGeom>
            <a:solidFill>
              <a:srgbClr val="F5C040"/>
            </a:solidFill>
            <a:ln>
              <a:noFill/>
            </a:ln>
            <a:extLst/>
          </p:spPr>
          <p:txBody>
            <a:bodyPr rot="0" vert="horz" wrap="square" lIns="25400" tIns="25400" rIns="25400" bIns="25400" anchor="t" anchorCtr="0" upright="1">
              <a:noAutofit/>
            </a:bodyPr>
            <a:lstStyle/>
            <a:p>
              <a:pPr marL="0" marR="0" algn="ctr">
                <a:spcBef>
                  <a:spcPts val="0"/>
                </a:spcBef>
                <a:spcAft>
                  <a:spcPts val="0"/>
                </a:spcAft>
              </a:pPr>
              <a:r>
                <a:rPr lang="en-CA" sz="1200" b="1">
                  <a:effectLst/>
                  <a:latin typeface="Zurich BT"/>
                  <a:ea typeface="Times New Roman"/>
                  <a:cs typeface="Arial"/>
                </a:rPr>
                <a:t>1</a:t>
              </a:r>
              <a:endParaRPr lang="en-US" sz="1200">
                <a:effectLst/>
                <a:latin typeface="Times New Roman"/>
                <a:ea typeface="Times New Roman"/>
              </a:endParaRPr>
            </a:p>
          </p:txBody>
        </p:sp>
      </p:grpSp>
      <p:graphicFrame>
        <p:nvGraphicFramePr>
          <p:cNvPr id="15" name="Table 14"/>
          <p:cNvGraphicFramePr>
            <a:graphicFrameLocks noGrp="1"/>
          </p:cNvGraphicFramePr>
          <p:nvPr>
            <p:extLst>
              <p:ext uri="{D42A27DB-BD31-4B8C-83A1-F6EECF244321}">
                <p14:modId xmlns:p14="http://schemas.microsoft.com/office/powerpoint/2010/main" val="772984964"/>
              </p:ext>
            </p:extLst>
          </p:nvPr>
        </p:nvGraphicFramePr>
        <p:xfrm>
          <a:off x="793749" y="3233904"/>
          <a:ext cx="2546387" cy="867752"/>
        </p:xfrm>
        <a:graphic>
          <a:graphicData uri="http://schemas.openxmlformats.org/drawingml/2006/table">
            <a:tbl>
              <a:tblPr firstRow="1" firstCol="1" bandRow="1"/>
              <a:tblGrid>
                <a:gridCol w="301743">
                  <a:extLst>
                    <a:ext uri="{9D8B030D-6E8A-4147-A177-3AD203B41FA5}">
                      <a16:colId xmlns:a16="http://schemas.microsoft.com/office/drawing/2014/main" val="20000"/>
                    </a:ext>
                  </a:extLst>
                </a:gridCol>
                <a:gridCol w="2244644">
                  <a:extLst>
                    <a:ext uri="{9D8B030D-6E8A-4147-A177-3AD203B41FA5}">
                      <a16:colId xmlns:a16="http://schemas.microsoft.com/office/drawing/2014/main" val="20001"/>
                    </a:ext>
                  </a:extLst>
                </a:gridCol>
              </a:tblGrid>
              <a:tr h="149376">
                <a:tc>
                  <a:txBody>
                    <a:bodyPr/>
                    <a:lstStyle/>
                    <a:p>
                      <a:pPr marL="0" marR="0" algn="ctr">
                        <a:lnSpc>
                          <a:spcPct val="115000"/>
                        </a:lnSpc>
                        <a:spcBef>
                          <a:spcPts val="100"/>
                        </a:spcBef>
                        <a:spcAft>
                          <a:spcPts val="100"/>
                        </a:spcAft>
                      </a:pPr>
                      <a:r>
                        <a:rPr lang="en-US" sz="800" b="1" dirty="0">
                          <a:effectLst/>
                          <a:latin typeface="Zurich BT"/>
                          <a:ea typeface="Times New Roman"/>
                          <a:cs typeface="Arial"/>
                        </a:rPr>
                        <a:t>1</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Dải</a:t>
                      </a:r>
                      <a:r>
                        <a:rPr lang="en-US" sz="800" b="1" baseline="0">
                          <a:effectLst/>
                          <a:latin typeface="Zurich BT"/>
                          <a:ea typeface="Times New Roman"/>
                          <a:cs typeface="Arial"/>
                        </a:rPr>
                        <a:t> băng gửi tin mới</a:t>
                      </a:r>
                      <a:endParaRPr lang="en-US" sz="800" b="1" dirty="0">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r h="78867">
                <a:tc>
                  <a:txBody>
                    <a:bodyPr/>
                    <a:lstStyle/>
                    <a:p>
                      <a:pPr marL="0" marR="0" algn="ctr">
                        <a:lnSpc>
                          <a:spcPct val="115000"/>
                        </a:lnSpc>
                        <a:spcBef>
                          <a:spcPts val="200"/>
                        </a:spcBef>
                        <a:spcAft>
                          <a:spcPts val="200"/>
                        </a:spcAft>
                      </a:pPr>
                      <a:endParaRPr lang="en-US" sz="500" b="1" dirty="0">
                        <a:effectLst/>
                        <a:latin typeface="Zurich BT"/>
                        <a:ea typeface="Times New Roman"/>
                        <a:cs typeface="Arial"/>
                      </a:endParaRPr>
                    </a:p>
                  </a:txBody>
                  <a:tcPr marL="0" marR="0" marT="0" marB="0">
                    <a:lnL>
                      <a:noFill/>
                    </a:lnL>
                    <a:lnR>
                      <a:noFill/>
                    </a:lnR>
                    <a:lnT>
                      <a:noFill/>
                    </a:lnT>
                    <a:lnB>
                      <a:noFill/>
                    </a:lnB>
                  </a:tcPr>
                </a:tc>
                <a:tc>
                  <a:txBody>
                    <a:bodyPr/>
                    <a:lstStyle/>
                    <a:p>
                      <a:pPr marL="0" marR="0">
                        <a:lnSpc>
                          <a:spcPct val="115000"/>
                        </a:lnSpc>
                        <a:spcBef>
                          <a:spcPts val="100"/>
                        </a:spcBef>
                        <a:spcAft>
                          <a:spcPts val="100"/>
                        </a:spcAft>
                      </a:pPr>
                      <a:endParaRPr lang="en-US" sz="500" b="1" dirty="0">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1"/>
                  </a:ext>
                </a:extLst>
              </a:tr>
              <a:tr h="144590">
                <a:tc>
                  <a:txBody>
                    <a:bodyPr/>
                    <a:lstStyle/>
                    <a:p>
                      <a:pPr marL="0" marR="0" algn="ctr">
                        <a:lnSpc>
                          <a:spcPct val="115000"/>
                        </a:lnSpc>
                        <a:spcBef>
                          <a:spcPts val="200"/>
                        </a:spcBef>
                        <a:spcAft>
                          <a:spcPts val="200"/>
                        </a:spcAft>
                      </a:pPr>
                      <a:r>
                        <a:rPr lang="en-US" sz="800" b="1" dirty="0">
                          <a:effectLst/>
                          <a:latin typeface="Zurich BT"/>
                          <a:ea typeface="Times New Roman"/>
                          <a:cs typeface="Arial"/>
                        </a:rPr>
                        <a:t>2</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Người</a:t>
                      </a:r>
                      <a:r>
                        <a:rPr lang="en-US" sz="800" b="1" baseline="0">
                          <a:effectLst/>
                          <a:latin typeface="Zurich BT"/>
                          <a:ea typeface="Times New Roman"/>
                          <a:cs typeface="Arial"/>
                        </a:rPr>
                        <a:t> nhận của bản tin mới</a:t>
                      </a:r>
                      <a:endParaRPr lang="en-US" sz="800" b="1" dirty="0">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2"/>
                  </a:ext>
                </a:extLst>
              </a:tr>
              <a:tr h="78867">
                <a:tc>
                  <a:txBody>
                    <a:bodyPr/>
                    <a:lstStyle/>
                    <a:p>
                      <a:pPr marL="0" marR="0" algn="ctr">
                        <a:lnSpc>
                          <a:spcPct val="115000"/>
                        </a:lnSpc>
                        <a:spcBef>
                          <a:spcPts val="100"/>
                        </a:spcBef>
                        <a:spcAft>
                          <a:spcPts val="100"/>
                        </a:spcAft>
                      </a:pPr>
                      <a:endParaRPr lang="en-US" sz="500" b="1" dirty="0">
                        <a:effectLst/>
                        <a:latin typeface="Zurich BT"/>
                        <a:ea typeface="Times New Roman"/>
                        <a:cs typeface="Arial"/>
                      </a:endParaRPr>
                    </a:p>
                  </a:txBody>
                  <a:tcPr marL="0" marR="0" marT="0" marB="0">
                    <a:lnL>
                      <a:noFill/>
                    </a:lnL>
                    <a:lnR>
                      <a:noFill/>
                    </a:lnR>
                    <a:lnT>
                      <a:noFill/>
                    </a:lnT>
                    <a:lnB>
                      <a:noFill/>
                    </a:lnB>
                  </a:tcPr>
                </a:tc>
                <a:tc>
                  <a:txBody>
                    <a:bodyPr/>
                    <a:lstStyle/>
                    <a:p>
                      <a:pPr marL="0" marR="0">
                        <a:lnSpc>
                          <a:spcPct val="115000"/>
                        </a:lnSpc>
                        <a:spcBef>
                          <a:spcPts val="100"/>
                        </a:spcBef>
                        <a:spcAft>
                          <a:spcPts val="100"/>
                        </a:spcAft>
                      </a:pPr>
                      <a:endParaRPr lang="en-US" sz="500" b="1" dirty="0">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3"/>
                  </a:ext>
                </a:extLst>
              </a:tr>
              <a:tr h="155448">
                <a:tc>
                  <a:txBody>
                    <a:bodyPr/>
                    <a:lstStyle/>
                    <a:p>
                      <a:pPr marL="0" marR="0" algn="ctr">
                        <a:lnSpc>
                          <a:spcPct val="115000"/>
                        </a:lnSpc>
                        <a:spcBef>
                          <a:spcPts val="100"/>
                        </a:spcBef>
                        <a:spcAft>
                          <a:spcPts val="100"/>
                        </a:spcAft>
                      </a:pPr>
                      <a:r>
                        <a:rPr lang="en-US" sz="800" b="1" dirty="0">
                          <a:effectLst/>
                          <a:latin typeface="Zurich BT"/>
                          <a:ea typeface="Times New Roman"/>
                          <a:cs typeface="Arial"/>
                        </a:rPr>
                        <a:t>3</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Khung bản</a:t>
                      </a:r>
                      <a:r>
                        <a:rPr lang="en-US" sz="800" b="1" baseline="0">
                          <a:effectLst/>
                          <a:latin typeface="Zurich BT"/>
                          <a:ea typeface="Times New Roman"/>
                          <a:cs typeface="Arial"/>
                        </a:rPr>
                        <a:t> tin</a:t>
                      </a:r>
                      <a:endParaRPr lang="en-US" sz="800" b="1" dirty="0">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4"/>
                  </a:ext>
                </a:extLst>
              </a:tr>
              <a:tr h="78867">
                <a:tc>
                  <a:txBody>
                    <a:bodyPr/>
                    <a:lstStyle/>
                    <a:p>
                      <a:pPr marL="0" marR="0" algn="ctr">
                        <a:lnSpc>
                          <a:spcPct val="115000"/>
                        </a:lnSpc>
                        <a:spcBef>
                          <a:spcPts val="100"/>
                        </a:spcBef>
                        <a:spcAft>
                          <a:spcPts val="100"/>
                        </a:spcAft>
                        <a:tabLst>
                          <a:tab pos="97155" algn="ctr"/>
                        </a:tabLst>
                      </a:pPr>
                      <a:endParaRPr lang="en-US" sz="500" b="1" dirty="0">
                        <a:effectLst/>
                        <a:latin typeface="Zurich BT"/>
                        <a:ea typeface="Times New Roman"/>
                        <a:cs typeface="Arial"/>
                      </a:endParaRPr>
                    </a:p>
                  </a:txBody>
                  <a:tcPr marL="0" marR="0" marT="0" marB="0">
                    <a:lnL>
                      <a:noFill/>
                    </a:lnL>
                    <a:lnR>
                      <a:noFill/>
                    </a:lnR>
                    <a:lnT>
                      <a:noFill/>
                    </a:lnT>
                    <a:lnB>
                      <a:noFill/>
                    </a:lnB>
                  </a:tcPr>
                </a:tc>
                <a:tc>
                  <a:txBody>
                    <a:bodyPr/>
                    <a:lstStyle/>
                    <a:p>
                      <a:pPr marL="0" marR="0">
                        <a:lnSpc>
                          <a:spcPct val="115000"/>
                        </a:lnSpc>
                        <a:spcBef>
                          <a:spcPts val="100"/>
                        </a:spcBef>
                        <a:spcAft>
                          <a:spcPts val="100"/>
                        </a:spcAft>
                      </a:pPr>
                      <a:endParaRPr lang="en-US" sz="500" b="1" dirty="0">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5"/>
                  </a:ext>
                </a:extLst>
              </a:tr>
              <a:tr h="155448">
                <a:tc>
                  <a:txBody>
                    <a:bodyPr/>
                    <a:lstStyle/>
                    <a:p>
                      <a:pPr marL="0" marR="0" algn="ctr">
                        <a:lnSpc>
                          <a:spcPct val="115000"/>
                        </a:lnSpc>
                        <a:spcBef>
                          <a:spcPts val="100"/>
                        </a:spcBef>
                        <a:spcAft>
                          <a:spcPts val="100"/>
                        </a:spcAft>
                        <a:tabLst>
                          <a:tab pos="97155" algn="ctr"/>
                        </a:tabLst>
                      </a:pPr>
                      <a:r>
                        <a:rPr lang="en-US" sz="800" b="1" dirty="0">
                          <a:effectLst/>
                          <a:latin typeface="Zurich BT"/>
                          <a:ea typeface="Times New Roman"/>
                          <a:cs typeface="Arial"/>
                        </a:rPr>
                        <a:t>4</a:t>
                      </a:r>
                    </a:p>
                  </a:txBody>
                  <a:tcPr marL="0" marR="0" marT="0" marB="0">
                    <a:lnL>
                      <a:noFill/>
                    </a:lnL>
                    <a:lnR>
                      <a:noFill/>
                    </a:lnR>
                    <a:lnT>
                      <a:noFill/>
                    </a:lnT>
                    <a:lnB>
                      <a:noFill/>
                    </a:lnB>
                    <a:solidFill>
                      <a:srgbClr val="F5C040"/>
                    </a:solidFill>
                  </a:tcPr>
                </a:tc>
                <a:tc>
                  <a:txBody>
                    <a:bodyPr/>
                    <a:lstStyle/>
                    <a:p>
                      <a:pPr marL="0" marR="0">
                        <a:lnSpc>
                          <a:spcPct val="115000"/>
                        </a:lnSpc>
                        <a:spcBef>
                          <a:spcPts val="100"/>
                        </a:spcBef>
                        <a:spcAft>
                          <a:spcPts val="100"/>
                        </a:spcAft>
                      </a:pPr>
                      <a:r>
                        <a:rPr lang="en-US" sz="800" b="1">
                          <a:effectLst/>
                          <a:latin typeface="Zurich BT"/>
                          <a:ea typeface="Times New Roman"/>
                          <a:cs typeface="Arial"/>
                        </a:rPr>
                        <a:t>Khung thông</a:t>
                      </a:r>
                      <a:r>
                        <a:rPr lang="en-US" sz="800" b="1" baseline="0">
                          <a:effectLst/>
                          <a:latin typeface="Zurich BT"/>
                          <a:ea typeface="Times New Roman"/>
                          <a:cs typeface="Arial"/>
                        </a:rPr>
                        <a:t> tin về người nhận</a:t>
                      </a:r>
                      <a:endParaRPr lang="en-US" sz="800" b="1" dirty="0">
                        <a:effectLst/>
                        <a:latin typeface="Zurich BT"/>
                        <a:ea typeface="Times New Roman"/>
                        <a:cs typeface="Arial"/>
                      </a:endParaRPr>
                    </a:p>
                  </a:txBody>
                  <a:tcPr marL="68580" marR="68580" marT="0" marB="0">
                    <a:lnL>
                      <a:noFill/>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232551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76847" y="893591"/>
            <a:ext cx="8385175" cy="4444219"/>
          </a:xfrm>
        </p:spPr>
        <p:txBody>
          <a:bodyPr>
            <a:normAutofit fontScale="92500" lnSpcReduction="20000"/>
          </a:bodyPr>
          <a:lstStyle/>
          <a:p>
            <a:pPr lvl="1"/>
            <a:r>
              <a:rPr lang="vi-VN"/>
              <a:t>Nhập địa chỉ thư điện tử của những người nhận hoặc chọn tên từ danh sách</a:t>
            </a:r>
            <a:endParaRPr lang="en-US"/>
          </a:p>
          <a:p>
            <a:pPr lvl="2"/>
            <a:r>
              <a:rPr lang="vi-VN"/>
              <a:t>Thông tin địa chỉ – bạn </a:t>
            </a:r>
            <a:br>
              <a:rPr lang="vi-VN"/>
            </a:br>
            <a:r>
              <a:rPr lang="vi-VN"/>
              <a:t>cần nhập ít nhất một địa</a:t>
            </a:r>
            <a:br>
              <a:rPr lang="vi-VN"/>
            </a:br>
            <a:r>
              <a:rPr lang="vi-VN"/>
              <a:t>chỉ</a:t>
            </a:r>
            <a:r>
              <a:rPr lang="en-US"/>
              <a:t> người nhận</a:t>
            </a:r>
          </a:p>
          <a:p>
            <a:pPr lvl="2"/>
            <a:r>
              <a:rPr lang="vi-VN"/>
              <a:t>Dòng chủ đề – văn bản</a:t>
            </a:r>
            <a:br>
              <a:rPr lang="vi-VN"/>
            </a:br>
            <a:r>
              <a:rPr lang="vi-VN"/>
              <a:t>bạn nhập vào dòng tiêu</a:t>
            </a:r>
            <a:br>
              <a:rPr lang="vi-VN"/>
            </a:br>
            <a:r>
              <a:rPr lang="vi-VN"/>
              <a:t>đề giúp người nhận biết</a:t>
            </a:r>
            <a:br>
              <a:rPr lang="vi-VN"/>
            </a:br>
            <a:r>
              <a:rPr lang="vi-VN"/>
              <a:t>được bản tin đó muốn </a:t>
            </a:r>
            <a:br>
              <a:rPr lang="vi-VN"/>
            </a:br>
            <a:r>
              <a:rPr lang="vi-VN"/>
              <a:t>nói điều gì</a:t>
            </a:r>
            <a:endParaRPr lang="en-US"/>
          </a:p>
          <a:p>
            <a:pPr lvl="2"/>
            <a:r>
              <a:rPr lang="vi-VN"/>
              <a:t>Nội dung – văn bản chính</a:t>
            </a:r>
            <a:br>
              <a:rPr lang="vi-VN"/>
            </a:br>
            <a:r>
              <a:rPr lang="vi-VN"/>
              <a:t>của thư điện tử</a:t>
            </a:r>
            <a:endParaRPr lang="en-US"/>
          </a:p>
          <a:p>
            <a:pPr lvl="2"/>
            <a:r>
              <a:rPr lang="vi-VN"/>
              <a:t>Chữ ký – đây là khối văn </a:t>
            </a:r>
            <a:br>
              <a:rPr lang="vi-VN"/>
            </a:br>
            <a:r>
              <a:rPr lang="vi-VN"/>
              <a:t>bản chứa tên của bạn, chức vụ/tiêu đề và có thể là thông tin liên lạc</a:t>
            </a:r>
            <a:endParaRPr lang="en-US"/>
          </a:p>
          <a:p>
            <a:pPr lvl="2"/>
            <a:r>
              <a:rPr lang="vi-VN"/>
              <a:t>Các tệp tin đính kèm –đây là các tệp tin bạn gửi cùng với bản tin thư điện tử</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38</a:t>
            </a:fld>
            <a:endParaRPr lang="en-US" dirty="0"/>
          </a:p>
        </p:txBody>
      </p:sp>
      <p:pic>
        <p:nvPicPr>
          <p:cNvPr id="6" name="Picture 5" descr="C:\Users\swong\Documents\Manuals\IC3 GS4\7314 IC3 GS4\l14 pg 514.png"/>
          <p:cNvPicPr/>
          <p:nvPr/>
        </p:nvPicPr>
        <p:blipFill>
          <a:blip r:embed="rId3">
            <a:extLst>
              <a:ext uri="{28A0092B-C50C-407E-A947-70E740481C1C}">
                <a14:useLocalDpi xmlns:a14="http://schemas.microsoft.com/office/drawing/2010/main" val="0"/>
              </a:ext>
            </a:extLst>
          </a:blip>
          <a:srcRect/>
          <a:stretch>
            <a:fillRect/>
          </a:stretch>
        </p:blipFill>
        <p:spPr bwMode="auto">
          <a:xfrm>
            <a:off x="4002844" y="1417950"/>
            <a:ext cx="4411692" cy="2311569"/>
          </a:xfrm>
          <a:prstGeom prst="rect">
            <a:avLst/>
          </a:prstGeom>
          <a:noFill/>
          <a:ln>
            <a:noFill/>
          </a:ln>
        </p:spPr>
      </p:pic>
    </p:spTree>
    <p:extLst>
      <p:ext uri="{BB962C8B-B14F-4D97-AF65-F5344CB8AC3E}">
        <p14:creationId xmlns:p14="http://schemas.microsoft.com/office/powerpoint/2010/main" val="17901761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lstStyle/>
          <a:p>
            <a:r>
              <a:rPr lang="en-US" b="1"/>
              <a:t>Địa chỉ</a:t>
            </a:r>
            <a:endParaRPr lang="vi-VN" b="1"/>
          </a:p>
          <a:p>
            <a:pPr lvl="1"/>
            <a:r>
              <a:rPr lang="vi-VN"/>
              <a:t>Nhận diện những ai sẽ nhận được bản tin thư điện tử</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39</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138260440"/>
              </p:ext>
            </p:extLst>
          </p:nvPr>
        </p:nvGraphicFramePr>
        <p:xfrm>
          <a:off x="273963" y="1917964"/>
          <a:ext cx="8130297" cy="2736723"/>
        </p:xfrm>
        <a:graphic>
          <a:graphicData uri="http://schemas.openxmlformats.org/drawingml/2006/table">
            <a:tbl>
              <a:tblPr firstRow="1" firstCol="1" bandRow="1"/>
              <a:tblGrid>
                <a:gridCol w="878395">
                  <a:extLst>
                    <a:ext uri="{9D8B030D-6E8A-4147-A177-3AD203B41FA5}">
                      <a16:colId xmlns:a16="http://schemas.microsoft.com/office/drawing/2014/main" val="20000"/>
                    </a:ext>
                  </a:extLst>
                </a:gridCol>
                <a:gridCol w="7251902">
                  <a:extLst>
                    <a:ext uri="{9D8B030D-6E8A-4147-A177-3AD203B41FA5}">
                      <a16:colId xmlns:a16="http://schemas.microsoft.com/office/drawing/2014/main" val="20001"/>
                    </a:ext>
                  </a:extLst>
                </a:gridCol>
              </a:tblGrid>
              <a:tr h="546281">
                <a:tc>
                  <a:txBody>
                    <a:bodyPr/>
                    <a:lstStyle/>
                    <a:p>
                      <a:pPr>
                        <a:lnSpc>
                          <a:spcPct val="115000"/>
                        </a:lnSpc>
                        <a:spcBef>
                          <a:spcPts val="100"/>
                        </a:spcBef>
                        <a:spcAft>
                          <a:spcPts val="100"/>
                        </a:spcAft>
                        <a:tabLst>
                          <a:tab pos="228600" algn="l"/>
                        </a:tabLst>
                      </a:pPr>
                      <a:r>
                        <a:rPr lang="en-US" sz="1600" b="1" dirty="0">
                          <a:effectLst/>
                          <a:latin typeface="Times New Roman" pitchFamily="18" charset="0"/>
                          <a:ea typeface="Times New Roman"/>
                          <a:cs typeface="Times New Roman" pitchFamily="18" charset="0"/>
                        </a:rPr>
                        <a:t>To</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ct val="115000"/>
                        </a:lnSpc>
                        <a:spcBef>
                          <a:spcPts val="100"/>
                        </a:spcBef>
                        <a:spcAft>
                          <a:spcPts val="100"/>
                        </a:spcAft>
                        <a:tabLst>
                          <a:tab pos="228600" algn="l"/>
                        </a:tabLst>
                      </a:pPr>
                      <a:r>
                        <a:rPr lang="vi-VN" sz="1600" kern="1200">
                          <a:solidFill>
                            <a:schemeClr val="tx1"/>
                          </a:solidFill>
                          <a:effectLst/>
                          <a:latin typeface="Times New Roman" pitchFamily="18" charset="0"/>
                          <a:ea typeface="+mn-ea"/>
                          <a:cs typeface="Times New Roman" pitchFamily="18" charset="0"/>
                        </a:rPr>
                        <a:t>Để nhận diện những người nhận chính của thư điện tử</a:t>
                      </a:r>
                      <a:r>
                        <a:rPr lang="en-US" sz="1600" kern="1200">
                          <a:solidFill>
                            <a:schemeClr val="tx1"/>
                          </a:solidFill>
                          <a:effectLst/>
                          <a:latin typeface="Times New Roman" pitchFamily="18" charset="0"/>
                          <a:ea typeface="+mn-ea"/>
                          <a:cs typeface="Times New Roman" pitchFamily="18" charset="0"/>
                        </a:rPr>
                        <a:t>, </a:t>
                      </a:r>
                      <a:r>
                        <a:rPr lang="vi-VN" sz="1600" kern="1200">
                          <a:solidFill>
                            <a:schemeClr val="tx1"/>
                          </a:solidFill>
                          <a:effectLst/>
                          <a:latin typeface="Times New Roman" pitchFamily="18" charset="0"/>
                          <a:ea typeface="+mn-ea"/>
                          <a:cs typeface="Times New Roman" pitchFamily="18" charset="0"/>
                        </a:rPr>
                        <a:t>có thể gửi thư điện tử cho một hoặc nhiều người nhận bằng cách ngăn cách các địa chỉ với dấu chấm phẩy hoặc dấu phẩy</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9840">
                <a:tc>
                  <a:txBody>
                    <a:bodyPr/>
                    <a:lstStyle/>
                    <a:p>
                      <a:pPr>
                        <a:lnSpc>
                          <a:spcPct val="115000"/>
                        </a:lnSpc>
                        <a:spcBef>
                          <a:spcPts val="100"/>
                        </a:spcBef>
                        <a:spcAft>
                          <a:spcPts val="100"/>
                        </a:spcAft>
                        <a:tabLst>
                          <a:tab pos="228600" algn="l"/>
                        </a:tabLst>
                      </a:pPr>
                      <a:r>
                        <a:rPr lang="en-US" sz="1600" b="1">
                          <a:effectLst/>
                          <a:latin typeface="Times New Roman" pitchFamily="18" charset="0"/>
                          <a:ea typeface="Times New Roman"/>
                          <a:cs typeface="Times New Roman" pitchFamily="18" charset="0"/>
                        </a:rPr>
                        <a:t>Cc</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600">
                          <a:effectLst/>
                          <a:latin typeface="Times New Roman" pitchFamily="18" charset="0"/>
                          <a:ea typeface="Times New Roman" panose="02020603050405020304" pitchFamily="18" charset="0"/>
                          <a:cs typeface="Times New Roman" pitchFamily="18" charset="0"/>
                        </a:rPr>
                        <a:t>Viết tắt của cụm từ “carbon copy” và chỉ ra ai sẽ nhận được bản sao của bức thư điện tử này chỉ với mục đích thông tin. </a:t>
                      </a:r>
                      <a:endParaRPr lang="vi-VN" sz="1600">
                        <a:effectLst/>
                        <a:latin typeface="Times New Roman" pitchFamily="18" charset="0"/>
                        <a:ea typeface="Times New Roman" panose="02020603050405020304" pitchFamily="18" charset="0"/>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92562">
                <a:tc>
                  <a:txBody>
                    <a:bodyPr/>
                    <a:lstStyle/>
                    <a:p>
                      <a:pPr>
                        <a:lnSpc>
                          <a:spcPct val="115000"/>
                        </a:lnSpc>
                        <a:spcBef>
                          <a:spcPts val="100"/>
                        </a:spcBef>
                        <a:spcAft>
                          <a:spcPts val="100"/>
                        </a:spcAft>
                        <a:tabLst>
                          <a:tab pos="228600" algn="l"/>
                        </a:tabLst>
                      </a:pPr>
                      <a:r>
                        <a:rPr lang="en-US" sz="1600" b="1">
                          <a:effectLst/>
                          <a:latin typeface="Times New Roman" pitchFamily="18" charset="0"/>
                          <a:ea typeface="Times New Roman"/>
                          <a:cs typeface="Times New Roman" pitchFamily="18" charset="0"/>
                        </a:rPr>
                        <a:t>Bcc</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l">
                        <a:lnSpc>
                          <a:spcPct val="115000"/>
                        </a:lnSpc>
                        <a:spcBef>
                          <a:spcPts val="100"/>
                        </a:spcBef>
                        <a:spcAft>
                          <a:spcPts val="100"/>
                        </a:spcAft>
                        <a:tabLst>
                          <a:tab pos="228600" algn="l"/>
                        </a:tabLst>
                      </a:pPr>
                      <a:r>
                        <a:rPr lang="vi-VN" sz="1600" kern="1200">
                          <a:solidFill>
                            <a:schemeClr val="tx1"/>
                          </a:solidFill>
                          <a:effectLst/>
                          <a:latin typeface="Times New Roman" pitchFamily="18" charset="0"/>
                          <a:ea typeface="+mn-ea"/>
                          <a:cs typeface="Times New Roman" pitchFamily="18" charset="0"/>
                        </a:rPr>
                        <a:t>Bcc viết tắt của cụm từ “blind carbon copy” và cung cấp cách thức để ẩn những người nhận cụ thể; nó không cho những địa chỉ này xuất hiện trong trường địa chỉ khi người nhận khác mở và đọc thư điện tử. Bất kỳ ai có địa chỉ mà bạn nhập vào trong trường này sẽ nhận được bản sao của bản tin, nhưng người khác không biết về bất kỳ ai có mặt trong trường này</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81462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normAutofit lnSpcReduction="10000"/>
          </a:bodyPr>
          <a:lstStyle/>
          <a:p>
            <a:r>
              <a:rPr lang="en-US" b="1"/>
              <a:t>Thư điện tử (Email: Electronic Mail)</a:t>
            </a:r>
            <a:endParaRPr lang="vi-VN" b="1"/>
          </a:p>
          <a:p>
            <a:pPr lvl="1"/>
            <a:r>
              <a:rPr lang="vi-VN"/>
              <a:t>Thư điện tử là một phương pháp chuẩn và phổ biến để trao đổi các thông tin kinh doanh và các tin nhắn cá nhân khi phản hồi chưa phải ở mức độ khẩn cấp</a:t>
            </a:r>
            <a:endParaRPr lang="en-US" dirty="0"/>
          </a:p>
          <a:p>
            <a:pPr lvl="1"/>
            <a:r>
              <a:rPr lang="vi-VN"/>
              <a:t>Thư điện tử dường như là phương tiện phổ biến nhất của truyền thông điện tử</a:t>
            </a:r>
            <a:endParaRPr lang="en-US" dirty="0"/>
          </a:p>
          <a:p>
            <a:pPr lvl="1"/>
            <a:r>
              <a:rPr lang="vi-VN"/>
              <a:t>cung cấp cho các doanh nghiệp (và các cá nhân) một cách thức để truyền tải tài liệu giữa các đầu mối liên lạc.</a:t>
            </a:r>
            <a:endParaRPr lang="en-US" dirty="0"/>
          </a:p>
          <a:p>
            <a:pPr lvl="1"/>
            <a:r>
              <a:rPr lang="vi-VN"/>
              <a:t>đóng vai trò như một phương tiện chia sẻ các tệp tin bằng cách gửi thư điện tử có các tệp tin đính kèm</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a:t>
            </a:fld>
            <a:endParaRPr lang="en-US" dirty="0"/>
          </a:p>
        </p:txBody>
      </p:sp>
    </p:spTree>
    <p:extLst>
      <p:ext uri="{BB962C8B-B14F-4D97-AF65-F5344CB8AC3E}">
        <p14:creationId xmlns:p14="http://schemas.microsoft.com/office/powerpoint/2010/main" val="3960926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873303"/>
            <a:ext cx="8383675" cy="3804681"/>
          </a:xfrm>
        </p:spPr>
        <p:txBody>
          <a:bodyPr/>
          <a:lstStyle/>
          <a:p>
            <a:r>
              <a:rPr lang="vi-VN" b="1"/>
              <a:t>Sử dụng Address Book</a:t>
            </a:r>
          </a:p>
          <a:p>
            <a:pPr lvl="1"/>
            <a:r>
              <a:rPr lang="vi-VN"/>
              <a:t>Là một thư mục chứa thông tin liên lạc</a:t>
            </a:r>
            <a:endParaRPr lang="en-US" dirty="0"/>
          </a:p>
          <a:p>
            <a:pPr lvl="1"/>
            <a:r>
              <a:rPr lang="vi-VN"/>
              <a:t>Để truy cập vào danh sách các liên lạc từ một cửa sổ mới, nhấp chuột vào các nút </a:t>
            </a:r>
            <a:r>
              <a:rPr lang="en-US"/>
              <a:t>        hoặc</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40</a:t>
            </a:fld>
            <a:endParaRPr lang="en-US" dirty="0"/>
          </a:p>
        </p:txBody>
      </p:sp>
      <p:pic>
        <p:nvPicPr>
          <p:cNvPr id="6" name="Picture 5" descr="C:\Users\swong\Documents\Manuals\IC3 GS4\7314 IC3 GS4\Screens\L13\l13-003.png"/>
          <p:cNvPicPr/>
          <p:nvPr/>
        </p:nvPicPr>
        <p:blipFill>
          <a:blip r:embed="rId3">
            <a:extLst>
              <a:ext uri="{28A0092B-C50C-407E-A947-70E740481C1C}">
                <a14:useLocalDpi xmlns:a14="http://schemas.microsoft.com/office/drawing/2010/main" val="0"/>
              </a:ext>
            </a:extLst>
          </a:blip>
          <a:srcRect/>
          <a:stretch>
            <a:fillRect/>
          </a:stretch>
        </p:blipFill>
        <p:spPr bwMode="auto">
          <a:xfrm>
            <a:off x="2438901" y="2490478"/>
            <a:ext cx="4013270" cy="2235634"/>
          </a:xfrm>
          <a:prstGeom prst="rect">
            <a:avLst/>
          </a:prstGeom>
          <a:noFill/>
          <a:ln>
            <a:noFill/>
          </a:ln>
        </p:spPr>
      </p:pic>
      <p:grpSp>
        <p:nvGrpSpPr>
          <p:cNvPr id="9" name="Group 8"/>
          <p:cNvGrpSpPr/>
          <p:nvPr/>
        </p:nvGrpSpPr>
        <p:grpSpPr>
          <a:xfrm>
            <a:off x="3039416" y="2176240"/>
            <a:ext cx="1515961" cy="182880"/>
            <a:chOff x="2705733" y="3139323"/>
            <a:chExt cx="1515961" cy="193158"/>
          </a:xfrm>
        </p:grpSpPr>
        <p:pic>
          <p:nvPicPr>
            <p:cNvPr id="7" name="Picture 6" descr="u7-004"/>
            <p:cNvPicPr/>
            <p:nvPr/>
          </p:nvPicPr>
          <p:blipFill>
            <a:blip r:embed="rId4">
              <a:extLst>
                <a:ext uri="{28A0092B-C50C-407E-A947-70E740481C1C}">
                  <a14:useLocalDpi xmlns:a14="http://schemas.microsoft.com/office/drawing/2010/main" val="0"/>
                </a:ext>
              </a:extLst>
            </a:blip>
            <a:srcRect/>
            <a:stretch>
              <a:fillRect/>
            </a:stretch>
          </p:blipFill>
          <p:spPr bwMode="auto">
            <a:xfrm>
              <a:off x="2705733" y="3140457"/>
              <a:ext cx="413703" cy="192024"/>
            </a:xfrm>
            <a:prstGeom prst="rect">
              <a:avLst/>
            </a:prstGeom>
            <a:noFill/>
            <a:ln>
              <a:noFill/>
            </a:ln>
          </p:spPr>
        </p:pic>
        <p:pic>
          <p:nvPicPr>
            <p:cNvPr id="8" name="Picture 7" descr="u7-005"/>
            <p:cNvPicPr/>
            <p:nvPr/>
          </p:nvPicPr>
          <p:blipFill>
            <a:blip r:embed="rId5">
              <a:extLst>
                <a:ext uri="{28A0092B-C50C-407E-A947-70E740481C1C}">
                  <a14:useLocalDpi xmlns:a14="http://schemas.microsoft.com/office/drawing/2010/main" val="0"/>
                </a:ext>
              </a:extLst>
            </a:blip>
            <a:srcRect/>
            <a:stretch>
              <a:fillRect/>
            </a:stretch>
          </p:blipFill>
          <p:spPr bwMode="auto">
            <a:xfrm>
              <a:off x="3820375" y="3139323"/>
              <a:ext cx="401319" cy="192024"/>
            </a:xfrm>
            <a:prstGeom prst="rect">
              <a:avLst/>
            </a:prstGeom>
            <a:noFill/>
            <a:ln>
              <a:noFill/>
            </a:ln>
          </p:spPr>
        </p:pic>
      </p:grpSp>
    </p:spTree>
    <p:extLst>
      <p:ext uri="{BB962C8B-B14F-4D97-AF65-F5344CB8AC3E}">
        <p14:creationId xmlns:p14="http://schemas.microsoft.com/office/powerpoint/2010/main" val="30087655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lnSpcReduction="10000"/>
          </a:bodyPr>
          <a:lstStyle/>
          <a:p>
            <a:r>
              <a:rPr lang="vi-VN"/>
              <a:t>Sử dụng một trong những cách sau để chọn nhiều liên lạc</a:t>
            </a:r>
            <a:r>
              <a:rPr lang="en-US"/>
              <a:t>:</a:t>
            </a:r>
            <a:endParaRPr lang="en-US" dirty="0"/>
          </a:p>
          <a:p>
            <a:pPr lvl="1"/>
            <a:r>
              <a:rPr lang="vi-VN"/>
              <a:t>Để thêm mọi người trong dải tên, nhấp chuột vào tên đầu tiên trong danh sách, và sau đó nhấn và giữ phím </a:t>
            </a:r>
            <a:r>
              <a:rPr lang="en-US"/>
              <a:t>SHIFT </a:t>
            </a:r>
            <a:r>
              <a:rPr lang="vi-VN"/>
              <a:t>khi bạn muốn nhấp chuột vào tên cuối cùng</a:t>
            </a:r>
            <a:endParaRPr lang="en-US" dirty="0"/>
          </a:p>
          <a:p>
            <a:pPr lvl="1"/>
            <a:r>
              <a:rPr lang="vi-VN"/>
              <a:t>Để chọn từng tên riêng biệt được phân bố trong danh sách liên lạc, nhấp chuột vào người đầu tiên bạn muốn nhận bản tin, và sau đó nhấn và giữ phím </a:t>
            </a:r>
            <a:r>
              <a:rPr lang="en-US"/>
              <a:t>CTRL </a:t>
            </a:r>
            <a:r>
              <a:rPr lang="vi-VN"/>
              <a:t>khi bạn nhấp chuột vào tên của từng liên lạc bạn muốn chọn</a:t>
            </a:r>
            <a:endParaRPr lang="en-US" dirty="0"/>
          </a:p>
          <a:p>
            <a:pPr lvl="1"/>
            <a:r>
              <a:rPr lang="en-US"/>
              <a:t>Chọn trường địa chỉ trước khi bấm vào tên người bạn muốn nhận được thư</a:t>
            </a:r>
            <a:endParaRPr lang="en-US" dirty="0"/>
          </a:p>
          <a:p>
            <a:pPr lvl="1"/>
            <a:r>
              <a:rPr lang="vi-VN"/>
              <a:t>Có thể thiết lập các danh sách nhóm trong sổ địa chỉ</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41</a:t>
            </a:fld>
            <a:endParaRPr lang="en-US" dirty="0"/>
          </a:p>
        </p:txBody>
      </p:sp>
    </p:spTree>
    <p:extLst>
      <p:ext uri="{BB962C8B-B14F-4D97-AF65-F5344CB8AC3E}">
        <p14:creationId xmlns:p14="http://schemas.microsoft.com/office/powerpoint/2010/main" val="3462846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lstStyle/>
          <a:p>
            <a:r>
              <a:rPr lang="en-US" b="1"/>
              <a:t>Dòng chủ đề</a:t>
            </a:r>
            <a:endParaRPr lang="vi-VN" b="1"/>
          </a:p>
          <a:p>
            <a:pPr lvl="1"/>
            <a:r>
              <a:rPr lang="vi-VN"/>
              <a:t>Giới thiệu tóm tắt nhưng gọn gàng</a:t>
            </a:r>
            <a:endParaRPr lang="en-US"/>
          </a:p>
          <a:p>
            <a:pPr lvl="1"/>
            <a:r>
              <a:rPr lang="vi-VN"/>
              <a:t>Lựa chọn một vài từ để tổng kết mục đích của bản tin đối với người nhận</a:t>
            </a:r>
            <a:endParaRPr lang="en-US"/>
          </a:p>
          <a:p>
            <a:pPr lvl="1"/>
            <a:r>
              <a:rPr lang="vi-VN"/>
              <a:t>Đừng gửi bản tin mà không có dòng này để đảm bảo bản tin không bị chặn bởi máy chủ của người nhận vì thư của bạn có thể bị nghi ngờ là thư rác</a:t>
            </a:r>
            <a:endParaRPr lang="en-US" dirty="0"/>
          </a:p>
          <a:p>
            <a:pPr lvl="1"/>
            <a:r>
              <a:rPr lang="vi-VN"/>
              <a:t>Không sử dụng các từ hoặc cụm từ lủng củng hoặc không phù hợp</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42</a:t>
            </a:fld>
            <a:endParaRPr lang="en-US" dirty="0"/>
          </a:p>
        </p:txBody>
      </p:sp>
    </p:spTree>
    <p:extLst>
      <p:ext uri="{BB962C8B-B14F-4D97-AF65-F5344CB8AC3E}">
        <p14:creationId xmlns:p14="http://schemas.microsoft.com/office/powerpoint/2010/main" val="4160664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832207"/>
            <a:ext cx="8383675" cy="3976099"/>
          </a:xfrm>
        </p:spPr>
        <p:txBody>
          <a:bodyPr>
            <a:normAutofit/>
          </a:bodyPr>
          <a:lstStyle/>
          <a:p>
            <a:r>
              <a:rPr lang="en-US" b="1"/>
              <a:t>Nội dung thư</a:t>
            </a:r>
            <a:endParaRPr lang="vi-VN" b="1"/>
          </a:p>
          <a:p>
            <a:pPr lvl="1"/>
            <a:r>
              <a:rPr lang="vi-VN"/>
              <a:t>Đây là nơi bạn nhập nội dung của bản tin. </a:t>
            </a:r>
            <a:endParaRPr lang="en-US" dirty="0"/>
          </a:p>
          <a:p>
            <a:pPr lvl="2"/>
            <a:r>
              <a:rPr lang="vi-VN"/>
              <a:t>Thẻ dải băng tạo bản tin mới chứa các tính năng định dạng</a:t>
            </a:r>
            <a:endParaRPr lang="en-US" dirty="0"/>
          </a:p>
          <a:p>
            <a:pPr lvl="2"/>
            <a:endParaRPr lang="en-US" sz="1200" dirty="0"/>
          </a:p>
          <a:p>
            <a:pPr lvl="2"/>
            <a:endParaRPr lang="en-US" sz="1200" dirty="0"/>
          </a:p>
          <a:p>
            <a:pPr lvl="2"/>
            <a:endParaRPr lang="en-US" sz="1200" dirty="0"/>
          </a:p>
          <a:p>
            <a:pPr lvl="2"/>
            <a:r>
              <a:rPr lang="en-US"/>
              <a:t>Thẻ Format Text chứa những định dạng tương tự nhưng có thêm một vài tính năng khác nữa </a:t>
            </a:r>
            <a:endParaRPr lang="en-US" dirty="0"/>
          </a:p>
          <a:p>
            <a:pPr lvl="2"/>
            <a:endParaRPr lang="en-US" sz="1200" dirty="0"/>
          </a:p>
          <a:p>
            <a:pPr lvl="2"/>
            <a:endParaRPr lang="en-US" sz="1200" dirty="0"/>
          </a:p>
          <a:p>
            <a:pPr lvl="2"/>
            <a:endParaRPr lang="en-US" sz="1200" dirty="0"/>
          </a:p>
          <a:p>
            <a:pPr lvl="2"/>
            <a:r>
              <a:rPr lang="vi-VN"/>
              <a:t>Các tính năng định dạng có thể được áp dụng khi bạn nhập hoặc sau khi đã hoàn tất việc nhập văn bản</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43</a:t>
            </a:fld>
            <a:endParaRPr lang="en-US" dirty="0"/>
          </a:p>
        </p:txBody>
      </p:sp>
      <p:pic>
        <p:nvPicPr>
          <p:cNvPr id="6" name="Picture 5" descr="C:\Users\swong\Documents\Manuals\IC3 GS4\7314 IC3 GS4\Screens\L13\message ribb.png"/>
          <p:cNvPicPr/>
          <p:nvPr/>
        </p:nvPicPr>
        <p:blipFill>
          <a:blip r:embed="rId3">
            <a:extLst>
              <a:ext uri="{28A0092B-C50C-407E-A947-70E740481C1C}">
                <a14:useLocalDpi xmlns:a14="http://schemas.microsoft.com/office/drawing/2010/main" val="0"/>
              </a:ext>
            </a:extLst>
          </a:blip>
          <a:srcRect/>
          <a:stretch>
            <a:fillRect/>
          </a:stretch>
        </p:blipFill>
        <p:spPr bwMode="auto">
          <a:xfrm>
            <a:off x="1115333" y="2028145"/>
            <a:ext cx="6913334" cy="667857"/>
          </a:xfrm>
          <a:prstGeom prst="rect">
            <a:avLst/>
          </a:prstGeom>
          <a:noFill/>
          <a:ln>
            <a:noFill/>
          </a:ln>
        </p:spPr>
      </p:pic>
      <p:pic>
        <p:nvPicPr>
          <p:cNvPr id="7" name="Picture 6" descr="C:\Users\swong\Documents\Manuals\IC3 GS4\7314 IC3 GS4\Screens\L13\fmt txt rib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9176" y="3356513"/>
            <a:ext cx="7998095" cy="667857"/>
          </a:xfrm>
          <a:prstGeom prst="rect">
            <a:avLst/>
          </a:prstGeom>
          <a:noFill/>
          <a:ln>
            <a:noFill/>
          </a:ln>
        </p:spPr>
      </p:pic>
    </p:spTree>
    <p:extLst>
      <p:ext uri="{BB962C8B-B14F-4D97-AF65-F5344CB8AC3E}">
        <p14:creationId xmlns:p14="http://schemas.microsoft.com/office/powerpoint/2010/main" val="269250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934948"/>
            <a:ext cx="8383675" cy="3743036"/>
          </a:xfrm>
        </p:spPr>
        <p:txBody>
          <a:bodyPr/>
          <a:lstStyle/>
          <a:p>
            <a:r>
              <a:rPr lang="en-US" b="1"/>
              <a:t>Hiệu đính bản tin</a:t>
            </a:r>
            <a:endParaRPr lang="vi-VN" b="1"/>
          </a:p>
          <a:p>
            <a:pPr lvl="1"/>
            <a:r>
              <a:rPr lang="vi-VN"/>
              <a:t>Để kích hoạt tính năng này hoặc sử dụng các công cụ hiệu đính khác, nhấp chuột vào thẻ </a:t>
            </a:r>
            <a:r>
              <a:rPr lang="vi-VN" b="1"/>
              <a:t>Review</a:t>
            </a:r>
            <a:r>
              <a:rPr lang="vi-VN"/>
              <a:t> và sau đó nhấp chuột vào tùy chọn thích hợp trong nhóm </a:t>
            </a:r>
            <a:r>
              <a:rPr lang="vi-VN" b="1"/>
              <a:t>Proofin</a:t>
            </a:r>
            <a:r>
              <a:rPr lang="en-US" b="1"/>
              <a:t>g</a:t>
            </a:r>
          </a:p>
          <a:p>
            <a:pPr lvl="1"/>
            <a:r>
              <a:rPr lang="vi-VN"/>
              <a:t>Để kích hoạt tính năng chính tả</a:t>
            </a:r>
            <a:r>
              <a:rPr lang="en-US"/>
              <a:t>:</a:t>
            </a:r>
            <a:endParaRPr lang="en-US" dirty="0"/>
          </a:p>
          <a:p>
            <a:pPr lvl="2"/>
            <a:r>
              <a:rPr lang="vi-VN"/>
              <a:t>Trên thẻ </a:t>
            </a:r>
            <a:r>
              <a:rPr lang="vi-VN" b="1"/>
              <a:t>Review</a:t>
            </a:r>
            <a:r>
              <a:rPr lang="vi-VN"/>
              <a:t>, trong nhóm </a:t>
            </a:r>
            <a:r>
              <a:rPr lang="vi-VN" b="1"/>
              <a:t>Proofing</a:t>
            </a:r>
            <a:r>
              <a:rPr lang="vi-VN"/>
              <a:t>, nhấp chuột vào </a:t>
            </a:r>
            <a:r>
              <a:rPr lang="vi-VN" b="1"/>
              <a:t>Spelling &amp; Grammar</a:t>
            </a:r>
            <a:r>
              <a:rPr lang="vi-VN"/>
              <a:t>, hoặc</a:t>
            </a:r>
          </a:p>
          <a:p>
            <a:pPr lvl="2"/>
            <a:r>
              <a:rPr lang="en-US"/>
              <a:t>Nhấn F7</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44</a:t>
            </a:fld>
            <a:endParaRPr lang="en-US" dirty="0"/>
          </a:p>
        </p:txBody>
      </p:sp>
      <p:pic>
        <p:nvPicPr>
          <p:cNvPr id="6" name="Picture 5" descr="C:\Users\swong\Documents\Manuals\IC3 GS4\7314 IC3 GS4\Screens\L13\l13-004.png"/>
          <p:cNvPicPr/>
          <p:nvPr/>
        </p:nvPicPr>
        <p:blipFill>
          <a:blip r:embed="rId3">
            <a:extLst>
              <a:ext uri="{28A0092B-C50C-407E-A947-70E740481C1C}">
                <a14:useLocalDpi xmlns:a14="http://schemas.microsoft.com/office/drawing/2010/main" val="0"/>
              </a:ext>
            </a:extLst>
          </a:blip>
          <a:srcRect/>
          <a:stretch>
            <a:fillRect/>
          </a:stretch>
        </p:blipFill>
        <p:spPr bwMode="auto">
          <a:xfrm>
            <a:off x="5617065" y="2155231"/>
            <a:ext cx="1993701" cy="594972"/>
          </a:xfrm>
          <a:prstGeom prst="rect">
            <a:avLst/>
          </a:prstGeom>
          <a:noFill/>
          <a:ln>
            <a:noFill/>
          </a:ln>
        </p:spPr>
      </p:pic>
      <p:pic>
        <p:nvPicPr>
          <p:cNvPr id="7" name="Picture 6" descr="C:\Users\swong\Documents\Manuals\IC3 GS4\7314 IC3 GS4\Screens\L13\l13-005.png"/>
          <p:cNvPicPr/>
          <p:nvPr/>
        </p:nvPicPr>
        <p:blipFill>
          <a:blip r:embed="rId4">
            <a:extLst>
              <a:ext uri="{28A0092B-C50C-407E-A947-70E740481C1C}">
                <a14:useLocalDpi xmlns:a14="http://schemas.microsoft.com/office/drawing/2010/main" val="0"/>
              </a:ext>
            </a:extLst>
          </a:blip>
          <a:srcRect/>
          <a:stretch>
            <a:fillRect/>
          </a:stretch>
        </p:blipFill>
        <p:spPr bwMode="auto">
          <a:xfrm>
            <a:off x="4304872" y="3215811"/>
            <a:ext cx="3562748" cy="1588148"/>
          </a:xfrm>
          <a:prstGeom prst="rect">
            <a:avLst/>
          </a:prstGeom>
          <a:noFill/>
          <a:ln>
            <a:noFill/>
          </a:ln>
        </p:spPr>
      </p:pic>
    </p:spTree>
    <p:extLst>
      <p:ext uri="{BB962C8B-B14F-4D97-AF65-F5344CB8AC3E}">
        <p14:creationId xmlns:p14="http://schemas.microsoft.com/office/powerpoint/2010/main" val="2151036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lstStyle/>
          <a:p>
            <a:r>
              <a:rPr lang="en-US" b="1"/>
              <a:t>Gửi thư</a:t>
            </a:r>
            <a:endParaRPr lang="vi-VN" b="1"/>
          </a:p>
          <a:p>
            <a:pPr lvl="1"/>
            <a:r>
              <a:rPr lang="vi-VN"/>
              <a:t>Khi thông tin của bản tin đã được nhập vào các dòng địa chỉ và chủ đề cũng như nội dung thư, nhấp chuột vào </a:t>
            </a:r>
            <a:r>
              <a:rPr lang="vi-VN" b="1"/>
              <a:t>Send</a:t>
            </a:r>
            <a:r>
              <a:rPr lang="vi-VN"/>
              <a:t> ở phía bên trái của trường địa chỉ.</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45</a:t>
            </a:fld>
            <a:endParaRPr lang="en-US" dirty="0"/>
          </a:p>
        </p:txBody>
      </p:sp>
    </p:spTree>
    <p:extLst>
      <p:ext uri="{BB962C8B-B14F-4D97-AF65-F5344CB8AC3E}">
        <p14:creationId xmlns:p14="http://schemas.microsoft.com/office/powerpoint/2010/main" val="399506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fontScale="92500"/>
          </a:bodyPr>
          <a:lstStyle/>
          <a:p>
            <a:r>
              <a:rPr lang="en-US" b="1"/>
              <a:t>Nhận thư</a:t>
            </a:r>
            <a:endParaRPr lang="vi-VN" b="1"/>
          </a:p>
          <a:p>
            <a:pPr lvl="1"/>
            <a:r>
              <a:rPr lang="vi-VN"/>
              <a:t>Để kiểm tra bản tin mới</a:t>
            </a:r>
            <a:r>
              <a:rPr lang="en-US"/>
              <a:t>:</a:t>
            </a:r>
            <a:endParaRPr lang="en-US" dirty="0"/>
          </a:p>
          <a:p>
            <a:pPr lvl="2"/>
            <a:r>
              <a:rPr lang="vi-VN"/>
              <a:t>Trên thẻ </a:t>
            </a:r>
            <a:r>
              <a:rPr lang="vi-VN" b="1"/>
              <a:t>Send / Receive</a:t>
            </a:r>
            <a:r>
              <a:rPr lang="vi-VN"/>
              <a:t>, trong nhóm </a:t>
            </a:r>
            <a:r>
              <a:rPr lang="vi-VN" b="1"/>
              <a:t>Send &amp; Receive</a:t>
            </a:r>
            <a:r>
              <a:rPr lang="vi-VN"/>
              <a:t>, nhấp chuột vào </a:t>
            </a:r>
            <a:r>
              <a:rPr lang="vi-VN" b="1"/>
              <a:t>Send/Receive All Folders</a:t>
            </a:r>
            <a:r>
              <a:rPr lang="vi-VN"/>
              <a:t>, hoặc</a:t>
            </a:r>
            <a:endParaRPr lang="en-US" dirty="0"/>
          </a:p>
          <a:p>
            <a:pPr lvl="2"/>
            <a:r>
              <a:rPr lang="en-US"/>
              <a:t>Nhấn </a:t>
            </a:r>
            <a:r>
              <a:rPr lang="en-US" dirty="0"/>
              <a:t>F9</a:t>
            </a:r>
          </a:p>
          <a:p>
            <a:pPr lvl="1"/>
            <a:r>
              <a:rPr lang="vi-VN"/>
              <a:t>Thư mục </a:t>
            </a:r>
            <a:r>
              <a:rPr lang="vi-VN" i="1"/>
              <a:t>Inbox</a:t>
            </a:r>
            <a:r>
              <a:rPr lang="vi-VN"/>
              <a:t> cũng hiển thị số lượng thư mới trong dấu ngoặc mà bạn nhận được trong danh sác các thư mục</a:t>
            </a:r>
            <a:endParaRPr lang="en-US" dirty="0"/>
          </a:p>
          <a:p>
            <a:pPr lvl="1"/>
            <a:r>
              <a:rPr lang="vi-VN"/>
              <a:t>Biểu tượng phong bì nằm ở bên trái bản tin thay đổi từ </a:t>
            </a:r>
            <a:r>
              <a:rPr lang="en-US"/>
              <a:t>     thành     </a:t>
            </a:r>
            <a:r>
              <a:rPr lang="vi-VN"/>
              <a:t>khi bạn mở hoặc xem một bản tin mới</a:t>
            </a:r>
            <a:endParaRPr lang="en-US"/>
          </a:p>
          <a:p>
            <a:pPr lvl="1"/>
            <a:r>
              <a:rPr lang="vi-VN"/>
              <a:t>Bạn có thế nhấp đúp chuột vào một bản tin để quan sát nội dung của nó</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46</a:t>
            </a:fld>
            <a:endParaRPr lang="en-US" dirty="0"/>
          </a:p>
        </p:txBody>
      </p:sp>
      <p:pic>
        <p:nvPicPr>
          <p:cNvPr id="6" name="Picture 5" descr="u7-015"/>
          <p:cNvPicPr/>
          <p:nvPr/>
        </p:nvPicPr>
        <p:blipFill>
          <a:blip r:embed="rId3">
            <a:extLst>
              <a:ext uri="{28A0092B-C50C-407E-A947-70E740481C1C}">
                <a14:useLocalDpi xmlns:a14="http://schemas.microsoft.com/office/drawing/2010/main" val="0"/>
              </a:ext>
            </a:extLst>
          </a:blip>
          <a:srcRect/>
          <a:stretch>
            <a:fillRect/>
          </a:stretch>
        </p:blipFill>
        <p:spPr bwMode="auto">
          <a:xfrm>
            <a:off x="6584466" y="3500256"/>
            <a:ext cx="156210" cy="137160"/>
          </a:xfrm>
          <a:prstGeom prst="rect">
            <a:avLst/>
          </a:prstGeom>
          <a:noFill/>
          <a:ln>
            <a:noFill/>
          </a:ln>
        </p:spPr>
      </p:pic>
      <p:pic>
        <p:nvPicPr>
          <p:cNvPr id="7" name="Picture 6" descr="u7-019"/>
          <p:cNvPicPr/>
          <p:nvPr/>
        </p:nvPicPr>
        <p:blipFill>
          <a:blip r:embed="rId4">
            <a:extLst>
              <a:ext uri="{28A0092B-C50C-407E-A947-70E740481C1C}">
                <a14:useLocalDpi xmlns:a14="http://schemas.microsoft.com/office/drawing/2010/main" val="0"/>
              </a:ext>
            </a:extLst>
          </a:blip>
          <a:srcRect/>
          <a:stretch>
            <a:fillRect/>
          </a:stretch>
        </p:blipFill>
        <p:spPr bwMode="auto">
          <a:xfrm>
            <a:off x="7543126" y="3500256"/>
            <a:ext cx="169863" cy="137160"/>
          </a:xfrm>
          <a:prstGeom prst="rect">
            <a:avLst/>
          </a:prstGeom>
          <a:noFill/>
          <a:ln>
            <a:noFill/>
          </a:ln>
        </p:spPr>
      </p:pic>
    </p:spTree>
    <p:extLst>
      <p:ext uri="{BB962C8B-B14F-4D97-AF65-F5344CB8AC3E}">
        <p14:creationId xmlns:p14="http://schemas.microsoft.com/office/powerpoint/2010/main" val="28619849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lnSpcReduction="10000"/>
          </a:bodyPr>
          <a:lstStyle/>
          <a:p>
            <a:r>
              <a:rPr lang="en-US" b="1"/>
              <a:t>Phản hồi thư</a:t>
            </a:r>
            <a:endParaRPr lang="vi-VN" b="1"/>
          </a:p>
          <a:p>
            <a:pPr lvl="1"/>
            <a:r>
              <a:rPr lang="vi-VN"/>
              <a:t>Để trả lời bản tin đối với người gửi</a:t>
            </a:r>
            <a:r>
              <a:rPr lang="en-US"/>
              <a:t>:</a:t>
            </a:r>
          </a:p>
          <a:p>
            <a:pPr lvl="2"/>
            <a:r>
              <a:rPr lang="vi-VN"/>
              <a:t>Trên thẻ </a:t>
            </a:r>
            <a:r>
              <a:rPr lang="vi-VN" b="1"/>
              <a:t>home</a:t>
            </a:r>
            <a:r>
              <a:rPr lang="vi-VN"/>
              <a:t>, trong nhóm </a:t>
            </a:r>
            <a:r>
              <a:rPr lang="vi-VN" b="1"/>
              <a:t>respond</a:t>
            </a:r>
            <a:r>
              <a:rPr lang="vi-VN"/>
              <a:t>, chọn </a:t>
            </a:r>
            <a:r>
              <a:rPr lang="vi-VN" b="1"/>
              <a:t>reply</a:t>
            </a:r>
            <a:r>
              <a:rPr lang="vi-VN"/>
              <a:t>, hoặc</a:t>
            </a:r>
            <a:endParaRPr lang="en-US"/>
          </a:p>
          <a:p>
            <a:pPr lvl="2"/>
            <a:r>
              <a:rPr lang="en-US"/>
              <a:t>Nhấn CTRL+R, hoặc</a:t>
            </a:r>
          </a:p>
          <a:p>
            <a:pPr lvl="2"/>
            <a:r>
              <a:rPr lang="vi-VN"/>
              <a:t>Nếu đang xem bản tin, trên thẻ </a:t>
            </a:r>
            <a:r>
              <a:rPr lang="vi-VN" b="1"/>
              <a:t>message</a:t>
            </a:r>
            <a:r>
              <a:rPr lang="vi-VN"/>
              <a:t>, trong nhóm </a:t>
            </a:r>
            <a:r>
              <a:rPr lang="vi-VN" b="1"/>
              <a:t>respond</a:t>
            </a:r>
            <a:r>
              <a:rPr lang="vi-VN"/>
              <a:t>, nhấp chuột vào </a:t>
            </a:r>
            <a:r>
              <a:rPr lang="vi-VN" b="1"/>
              <a:t>reply</a:t>
            </a:r>
            <a:r>
              <a:rPr lang="vi-VN"/>
              <a:t>.</a:t>
            </a:r>
            <a:endParaRPr lang="en-US"/>
          </a:p>
          <a:p>
            <a:pPr lvl="1"/>
            <a:r>
              <a:rPr lang="vi-VN"/>
              <a:t>Để phản hồi đến mọi người có mặt trong bản tin gốc</a:t>
            </a:r>
            <a:r>
              <a:rPr lang="en-US"/>
              <a:t>:</a:t>
            </a:r>
          </a:p>
          <a:p>
            <a:pPr lvl="2"/>
            <a:r>
              <a:rPr lang="vi-VN"/>
              <a:t>Trên thẻ </a:t>
            </a:r>
            <a:r>
              <a:rPr lang="vi-VN" b="1"/>
              <a:t>home</a:t>
            </a:r>
            <a:r>
              <a:rPr lang="vi-VN"/>
              <a:t>, trong nhóm </a:t>
            </a:r>
            <a:r>
              <a:rPr lang="vi-VN" b="1"/>
              <a:t>respond</a:t>
            </a:r>
            <a:r>
              <a:rPr lang="vi-VN"/>
              <a:t>, chọn </a:t>
            </a:r>
            <a:r>
              <a:rPr lang="vi-VN" b="1"/>
              <a:t>reply all</a:t>
            </a:r>
            <a:r>
              <a:rPr lang="vi-VN"/>
              <a:t>, hoặc</a:t>
            </a:r>
            <a:endParaRPr lang="en-US"/>
          </a:p>
          <a:p>
            <a:pPr lvl="2"/>
            <a:r>
              <a:rPr lang="en-US"/>
              <a:t>Nhấn CTRL+SHIFT+R, hoặc</a:t>
            </a:r>
          </a:p>
          <a:p>
            <a:pPr lvl="2"/>
            <a:r>
              <a:rPr lang="vi-VN"/>
              <a:t>Nếu bạn đang xem bản tin, trên thẻ </a:t>
            </a:r>
            <a:r>
              <a:rPr lang="vi-VN" b="1"/>
              <a:t>message</a:t>
            </a:r>
            <a:r>
              <a:rPr lang="vi-VN"/>
              <a:t>, trong nhóm </a:t>
            </a:r>
            <a:r>
              <a:rPr lang="vi-VN" b="1"/>
              <a:t>respond</a:t>
            </a:r>
            <a:r>
              <a:rPr lang="vi-VN"/>
              <a:t>, chọn </a:t>
            </a:r>
            <a:r>
              <a:rPr lang="vi-VN" b="1"/>
              <a:t>reply all</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47</a:t>
            </a:fld>
            <a:endParaRPr lang="en-US" dirty="0"/>
          </a:p>
        </p:txBody>
      </p:sp>
    </p:spTree>
    <p:extLst>
      <p:ext uri="{BB962C8B-B14F-4D97-AF65-F5344CB8AC3E}">
        <p14:creationId xmlns:p14="http://schemas.microsoft.com/office/powerpoint/2010/main" val="3048455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a:bodyPr>
          <a:lstStyle/>
          <a:p>
            <a:pPr lvl="1"/>
            <a:r>
              <a:rPr lang="vi-VN" sz="1800"/>
              <a:t>Khi bạn chọn một trong các tùy chọn phản hồi thư, outlook tạo một bản tin mới và bên trong nó hiển thị bản sao tin ban đầu để tham chiếu, và thêm RE: vào phần bắt đầu của dòng chủ đề để chỉ ra bản tin mới này là phản hồi</a:t>
            </a:r>
            <a:endParaRPr lang="en-US" sz="1800"/>
          </a:p>
          <a:p>
            <a:pPr lvl="1"/>
            <a:r>
              <a:rPr lang="vi-VN" sz="1800"/>
              <a:t>Tự động liệt kê các địa chỉ </a:t>
            </a:r>
            <a:br>
              <a:rPr lang="vi-VN" sz="1800"/>
            </a:br>
            <a:r>
              <a:rPr lang="vi-VN" sz="1800"/>
              <a:t>thích hợp trong các trường </a:t>
            </a:r>
            <a:br>
              <a:rPr lang="vi-VN" sz="1800"/>
            </a:br>
            <a:r>
              <a:rPr lang="vi-VN" sz="1800"/>
              <a:t>địa chỉ dựa trên tùy chọn </a:t>
            </a:r>
            <a:br>
              <a:rPr lang="vi-VN" sz="1800"/>
            </a:br>
            <a:r>
              <a:rPr lang="vi-VN" sz="1800"/>
              <a:t>reply mà bạn chọn</a:t>
            </a:r>
            <a:endParaRPr lang="en-US" sz="1800"/>
          </a:p>
          <a:p>
            <a:pPr lvl="1"/>
            <a:r>
              <a:rPr lang="vi-VN" sz="1800"/>
              <a:t>Một khi bạn đã phản hồi thư,</a:t>
            </a:r>
            <a:br>
              <a:rPr lang="vi-VN" sz="1800"/>
            </a:br>
            <a:r>
              <a:rPr lang="vi-VN" sz="1800"/>
              <a:t>outlook hiển thị</a:t>
            </a:r>
            <a:r>
              <a:rPr lang="en-US" sz="1800"/>
              <a:t> </a:t>
            </a:r>
          </a:p>
          <a:p>
            <a:pPr lvl="2"/>
            <a:r>
              <a:rPr lang="vi-VN" sz="1800"/>
              <a:t>Các biểu tượng mũi tên </a:t>
            </a:r>
            <a:br>
              <a:rPr lang="vi-VN" sz="1800"/>
            </a:br>
            <a:r>
              <a:rPr lang="vi-VN" sz="1800"/>
              <a:t>có chiều giống nhau trong </a:t>
            </a:r>
            <a:br>
              <a:rPr lang="vi-VN" sz="1800"/>
            </a:br>
            <a:r>
              <a:rPr lang="vi-VN" sz="1800"/>
              <a:t>các nút </a:t>
            </a:r>
            <a:r>
              <a:rPr lang="vi-VN" sz="1800" b="1"/>
              <a:t>reply</a:t>
            </a:r>
            <a:r>
              <a:rPr lang="vi-VN" sz="1800"/>
              <a:t> và </a:t>
            </a:r>
            <a:r>
              <a:rPr lang="vi-VN" sz="1800" b="1"/>
              <a:t>reply all</a:t>
            </a:r>
            <a:r>
              <a:rPr lang="vi-VN" sz="1800"/>
              <a:t> trên ribbon</a:t>
            </a:r>
            <a:endParaRPr lang="en-US" sz="1800"/>
          </a:p>
          <a:p>
            <a:endParaRPr lang="en-US" sz="18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48</a:t>
            </a:fld>
            <a:endParaRPr lang="en-US" dirty="0"/>
          </a:p>
        </p:txBody>
      </p:sp>
      <p:pic>
        <p:nvPicPr>
          <p:cNvPr id="6" name="Picture 5" descr="C:\Users\swong\Documents\Manuals\IC3 GS4\7314 IC3 GS4\Screens\L13\l13-007.png"/>
          <p:cNvPicPr/>
          <p:nvPr/>
        </p:nvPicPr>
        <p:blipFill>
          <a:blip r:embed="rId3">
            <a:extLst>
              <a:ext uri="{28A0092B-C50C-407E-A947-70E740481C1C}">
                <a14:useLocalDpi xmlns:a14="http://schemas.microsoft.com/office/drawing/2010/main" val="0"/>
              </a:ext>
            </a:extLst>
          </a:blip>
          <a:srcRect/>
          <a:stretch>
            <a:fillRect/>
          </a:stretch>
        </p:blipFill>
        <p:spPr bwMode="auto">
          <a:xfrm>
            <a:off x="4122336" y="1940242"/>
            <a:ext cx="4368501" cy="2208848"/>
          </a:xfrm>
          <a:prstGeom prst="rect">
            <a:avLst/>
          </a:prstGeom>
          <a:noFill/>
          <a:ln>
            <a:noFill/>
          </a:ln>
        </p:spPr>
      </p:pic>
      <p:pic>
        <p:nvPicPr>
          <p:cNvPr id="7" name="Picture 6" descr="u7-018"/>
          <p:cNvPicPr/>
          <p:nvPr/>
        </p:nvPicPr>
        <p:blipFill>
          <a:blip r:embed="rId4">
            <a:extLst>
              <a:ext uri="{28A0092B-C50C-407E-A947-70E740481C1C}">
                <a14:useLocalDpi xmlns:a14="http://schemas.microsoft.com/office/drawing/2010/main" val="0"/>
              </a:ext>
            </a:extLst>
          </a:blip>
          <a:srcRect/>
          <a:stretch>
            <a:fillRect/>
          </a:stretch>
        </p:blipFill>
        <p:spPr bwMode="auto">
          <a:xfrm>
            <a:off x="2965157" y="3623966"/>
            <a:ext cx="182857" cy="128571"/>
          </a:xfrm>
          <a:prstGeom prst="rect">
            <a:avLst/>
          </a:prstGeom>
          <a:noFill/>
          <a:ln>
            <a:noFill/>
          </a:ln>
        </p:spPr>
      </p:pic>
    </p:spTree>
    <p:extLst>
      <p:ext uri="{BB962C8B-B14F-4D97-AF65-F5344CB8AC3E}">
        <p14:creationId xmlns:p14="http://schemas.microsoft.com/office/powerpoint/2010/main" val="2754483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873303"/>
            <a:ext cx="8383675" cy="3914454"/>
          </a:xfrm>
        </p:spPr>
        <p:txBody>
          <a:bodyPr>
            <a:normAutofit fontScale="85000" lnSpcReduction="20000"/>
          </a:bodyPr>
          <a:lstStyle/>
          <a:p>
            <a:r>
              <a:rPr lang="en-US" b="1"/>
              <a:t>Chuyển tiếp thư</a:t>
            </a:r>
            <a:endParaRPr lang="vi-VN" b="1"/>
          </a:p>
          <a:p>
            <a:pPr lvl="1">
              <a:spcBef>
                <a:spcPts val="600"/>
              </a:spcBef>
            </a:pPr>
            <a:r>
              <a:rPr lang="vi-VN"/>
              <a:t>Để chuyển tiếp thư</a:t>
            </a:r>
            <a:r>
              <a:rPr lang="en-US"/>
              <a:t>:</a:t>
            </a:r>
          </a:p>
          <a:p>
            <a:pPr lvl="2">
              <a:spcBef>
                <a:spcPts val="600"/>
              </a:spcBef>
            </a:pPr>
            <a:r>
              <a:rPr lang="vi-VN"/>
              <a:t>Trên thẻ </a:t>
            </a:r>
            <a:r>
              <a:rPr lang="vi-VN" b="1"/>
              <a:t>home</a:t>
            </a:r>
            <a:r>
              <a:rPr lang="vi-VN"/>
              <a:t>, trong nhóm </a:t>
            </a:r>
            <a:r>
              <a:rPr lang="vi-VN" b="1"/>
              <a:t>respond</a:t>
            </a:r>
            <a:r>
              <a:rPr lang="vi-VN"/>
              <a:t>, chọn </a:t>
            </a:r>
            <a:r>
              <a:rPr lang="vi-VN" b="1"/>
              <a:t>forward</a:t>
            </a:r>
            <a:r>
              <a:rPr lang="vi-VN"/>
              <a:t>, hoặc</a:t>
            </a:r>
            <a:endParaRPr lang="en-US"/>
          </a:p>
          <a:p>
            <a:pPr lvl="2">
              <a:spcBef>
                <a:spcPts val="600"/>
              </a:spcBef>
            </a:pPr>
            <a:r>
              <a:rPr lang="en-US"/>
              <a:t>Nhấn CTRL+F, hoặc</a:t>
            </a:r>
          </a:p>
          <a:p>
            <a:pPr lvl="2">
              <a:spcBef>
                <a:spcPts val="600"/>
              </a:spcBef>
            </a:pPr>
            <a:r>
              <a:rPr lang="vi-VN"/>
              <a:t>Nếu bạn đang xem </a:t>
            </a:r>
            <a:br>
              <a:rPr lang="vi-VN"/>
            </a:br>
            <a:r>
              <a:rPr lang="vi-VN"/>
              <a:t>bản tin, trên thẻ </a:t>
            </a:r>
            <a:br>
              <a:rPr lang="vi-VN"/>
            </a:br>
            <a:r>
              <a:rPr lang="vi-VN" b="1"/>
              <a:t>message</a:t>
            </a:r>
            <a:r>
              <a:rPr lang="vi-VN"/>
              <a:t>, trong </a:t>
            </a:r>
            <a:br>
              <a:rPr lang="vi-VN"/>
            </a:br>
            <a:r>
              <a:rPr lang="vi-VN"/>
              <a:t>nhóm </a:t>
            </a:r>
            <a:r>
              <a:rPr lang="vi-VN" b="1"/>
              <a:t>respond</a:t>
            </a:r>
            <a:r>
              <a:rPr lang="vi-VN"/>
              <a:t>, </a:t>
            </a:r>
            <a:br>
              <a:rPr lang="vi-VN"/>
            </a:br>
            <a:r>
              <a:rPr lang="vi-VN"/>
              <a:t>chọn </a:t>
            </a:r>
            <a:r>
              <a:rPr lang="vi-VN" b="1"/>
              <a:t>forward</a:t>
            </a:r>
            <a:endParaRPr lang="en-US"/>
          </a:p>
          <a:p>
            <a:pPr lvl="1">
              <a:spcBef>
                <a:spcPts val="600"/>
              </a:spcBef>
            </a:pPr>
            <a:r>
              <a:rPr lang="en-US"/>
              <a:t>Thư mới được tạo với</a:t>
            </a:r>
            <a:br>
              <a:rPr lang="en-US"/>
            </a:br>
            <a:r>
              <a:rPr lang="en-US"/>
              <a:t>dòng tiêu đề là bản sao của chủ đề bản tin gốc và thêm FW: vào đầu dòng tiêu đề</a:t>
            </a:r>
          </a:p>
          <a:p>
            <a:pPr lvl="1">
              <a:spcBef>
                <a:spcPts val="600"/>
              </a:spcBef>
            </a:pPr>
            <a:r>
              <a:rPr lang="vi-VN"/>
              <a:t>Sau khi chuyển tiếp thư, outlook hiển thị </a:t>
            </a:r>
            <a:r>
              <a:rPr lang="en-US"/>
              <a:t>   </a:t>
            </a:r>
            <a:r>
              <a:rPr lang="vi-VN"/>
              <a:t>   bên cạnh bản tin trong inbox để chỉ ra bạn đã chuyển tiếp thư này</a:t>
            </a:r>
            <a:endParaRPr lang="en-US"/>
          </a:p>
          <a:p>
            <a:pPr>
              <a:spcBef>
                <a:spcPts val="600"/>
              </a:spcBef>
            </a:pP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49</a:t>
            </a:fld>
            <a:endParaRPr lang="en-US" dirty="0"/>
          </a:p>
        </p:txBody>
      </p:sp>
      <p:pic>
        <p:nvPicPr>
          <p:cNvPr id="6" name="Picture 5" descr="C:\Certiport\iQsystem\Exams\Microsoft Office Specialist\Documents\l13-006.png"/>
          <p:cNvPicPr/>
          <p:nvPr/>
        </p:nvPicPr>
        <p:blipFill rotWithShape="1">
          <a:blip r:embed="rId3">
            <a:extLst>
              <a:ext uri="{28A0092B-C50C-407E-A947-70E740481C1C}">
                <a14:useLocalDpi xmlns:a14="http://schemas.microsoft.com/office/drawing/2010/main" val="0"/>
              </a:ext>
            </a:extLst>
          </a:blip>
          <a:srcRect b="25000"/>
          <a:stretch/>
        </p:blipFill>
        <p:spPr bwMode="auto">
          <a:xfrm>
            <a:off x="3597910" y="1825337"/>
            <a:ext cx="4601837" cy="1606232"/>
          </a:xfrm>
          <a:prstGeom prst="rect">
            <a:avLst/>
          </a:prstGeom>
          <a:noFill/>
          <a:ln>
            <a:noFill/>
          </a:ln>
        </p:spPr>
      </p:pic>
      <p:pic>
        <p:nvPicPr>
          <p:cNvPr id="7" name="Picture 6" descr="u7-020"/>
          <p:cNvPicPr/>
          <p:nvPr/>
        </p:nvPicPr>
        <p:blipFill>
          <a:blip r:embed="rId4">
            <a:extLst>
              <a:ext uri="{28A0092B-C50C-407E-A947-70E740481C1C}">
                <a14:useLocalDpi xmlns:a14="http://schemas.microsoft.com/office/drawing/2010/main" val="0"/>
              </a:ext>
            </a:extLst>
          </a:blip>
          <a:srcRect/>
          <a:stretch>
            <a:fillRect/>
          </a:stretch>
        </p:blipFill>
        <p:spPr bwMode="auto">
          <a:xfrm>
            <a:off x="5066880" y="4004029"/>
            <a:ext cx="185738" cy="182880"/>
          </a:xfrm>
          <a:prstGeom prst="rect">
            <a:avLst/>
          </a:prstGeom>
          <a:noFill/>
          <a:ln>
            <a:noFill/>
          </a:ln>
        </p:spPr>
      </p:pic>
    </p:spTree>
    <p:extLst>
      <p:ext uri="{BB962C8B-B14F-4D97-AF65-F5344CB8AC3E}">
        <p14:creationId xmlns:p14="http://schemas.microsoft.com/office/powerpoint/2010/main" val="18865324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normAutofit/>
          </a:bodyPr>
          <a:lstStyle/>
          <a:p>
            <a:r>
              <a:rPr lang="en-US" b="1"/>
              <a:t>Tin nhắn tức thời</a:t>
            </a:r>
            <a:endParaRPr lang="vi-VN" b="1"/>
          </a:p>
          <a:p>
            <a:pPr lvl="1"/>
            <a:r>
              <a:rPr lang="vi-VN"/>
              <a:t>cho phép hai hoặc nhiều người tham gia “trò chuyện” với nhau theo thời gian thực</a:t>
            </a:r>
            <a:endParaRPr lang="en-US" dirty="0"/>
          </a:p>
          <a:p>
            <a:pPr lvl="2"/>
            <a:r>
              <a:rPr lang="vi-VN"/>
              <a:t>nhập các tin nhắn vào trong một cửa sổ của chương trình tin nhắn tức thời</a:t>
            </a:r>
            <a:endParaRPr lang="en-US" dirty="0"/>
          </a:p>
          <a:p>
            <a:pPr lvl="2"/>
            <a:r>
              <a:rPr lang="vi-VN"/>
              <a:t>Tin nhắn tức thời là một cách thức truyền thông rất hữu hiệu khi bạn nhanh chóng cần có câu trả lời.</a:t>
            </a:r>
            <a:endParaRPr lang="en-US" dirty="0"/>
          </a:p>
          <a:p>
            <a:pPr lvl="1"/>
            <a:r>
              <a:rPr lang="vi-VN"/>
              <a:t>cần tạo một tài khoản với tên người dùng và mật khẩu</a:t>
            </a:r>
            <a:endParaRPr lang="en-US" dirty="0"/>
          </a:p>
          <a:p>
            <a:pPr lvl="2"/>
            <a:r>
              <a:rPr lang="vi-VN"/>
              <a:t>Có rất nhiều chương trình tin nhắn tức thời có liên kết với các dịch vụ trực tuyến</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a:t>
            </a:fld>
            <a:endParaRPr lang="en-US" dirty="0"/>
          </a:p>
        </p:txBody>
      </p:sp>
    </p:spTree>
    <p:extLst>
      <p:ext uri="{BB962C8B-B14F-4D97-AF65-F5344CB8AC3E}">
        <p14:creationId xmlns:p14="http://schemas.microsoft.com/office/powerpoint/2010/main" val="865563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fontScale="92500" lnSpcReduction="20000"/>
          </a:bodyPr>
          <a:lstStyle/>
          <a:p>
            <a:r>
              <a:rPr lang="en-US" b="1"/>
              <a:t>Làm việc với các tệp tin đính kèm</a:t>
            </a:r>
            <a:endParaRPr lang="vi-VN" b="1"/>
          </a:p>
          <a:p>
            <a:pPr lvl="1"/>
            <a:r>
              <a:rPr lang="vi-VN"/>
              <a:t>Giữ kích thước của các tệp tin đính kèm nhỏ nhất có thể. </a:t>
            </a:r>
            <a:endParaRPr lang="en-US"/>
          </a:p>
          <a:p>
            <a:pPr lvl="1"/>
            <a:r>
              <a:rPr lang="vi-VN"/>
              <a:t>Xem xét chèn siêu liên kết hoặc liên kết URL vào nội dung thư điện tử thay vì gửi một tệp tin lớn đính kèm</a:t>
            </a:r>
            <a:endParaRPr lang="en-US" dirty="0"/>
          </a:p>
          <a:p>
            <a:pPr lvl="1"/>
            <a:r>
              <a:rPr lang="vi-VN"/>
              <a:t>Xem xét tệp tin đính kèm là gì và khi nào sử dụng thư điện tử là cách tốt nhất để gửi tệp tin đi.</a:t>
            </a:r>
            <a:endParaRPr lang="en-US" dirty="0"/>
          </a:p>
          <a:p>
            <a:pPr lvl="1"/>
            <a:r>
              <a:rPr lang="vi-VN"/>
              <a:t>Xem xét loại tệp tin và người nhận có chương trình để mở tệp tin đó hay không</a:t>
            </a:r>
            <a:endParaRPr lang="en-US" dirty="0"/>
          </a:p>
          <a:p>
            <a:pPr lvl="1"/>
            <a:r>
              <a:rPr lang="vi-VN"/>
              <a:t>Nếu bạn gửi một bản tin và không thấy phản hồi, bạn có thể liên lạc trực tiếp người nhận bằng điện thoại để nhận phản hồi </a:t>
            </a:r>
          </a:p>
          <a:p>
            <a:pPr lvl="1"/>
            <a:r>
              <a:rPr lang="vi-VN"/>
              <a:t>Luôn thiết lập chương trình chống vi rút tự động quét và kiểm tra tất cả thư đi vào và đi ra </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50</a:t>
            </a:fld>
            <a:endParaRPr lang="en-US" dirty="0"/>
          </a:p>
        </p:txBody>
      </p:sp>
    </p:spTree>
    <p:extLst>
      <p:ext uri="{BB962C8B-B14F-4D97-AF65-F5344CB8AC3E}">
        <p14:creationId xmlns:p14="http://schemas.microsoft.com/office/powerpoint/2010/main" val="1622848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lnSpcReduction="10000"/>
          </a:bodyPr>
          <a:lstStyle/>
          <a:p>
            <a:pPr lvl="1"/>
            <a:r>
              <a:rPr lang="vi-VN"/>
              <a:t>Để đính kèm hoặc chèn một tệp tin trong thư điện tử</a:t>
            </a:r>
            <a:r>
              <a:rPr lang="en-US"/>
              <a:t>:</a:t>
            </a:r>
          </a:p>
          <a:p>
            <a:pPr lvl="2"/>
            <a:r>
              <a:rPr lang="vi-VN"/>
              <a:t>Trên thẻ </a:t>
            </a:r>
            <a:r>
              <a:rPr lang="vi-VN" b="1"/>
              <a:t>message</a:t>
            </a:r>
            <a:r>
              <a:rPr lang="vi-VN"/>
              <a:t>, trong nhóm </a:t>
            </a:r>
            <a:r>
              <a:rPr lang="vi-VN" b="1"/>
              <a:t>include</a:t>
            </a:r>
            <a:r>
              <a:rPr lang="vi-VN"/>
              <a:t>, nhấp chuột vào </a:t>
            </a:r>
            <a:r>
              <a:rPr lang="vi-VN" b="1"/>
              <a:t>attach file</a:t>
            </a:r>
            <a:r>
              <a:rPr lang="vi-VN"/>
              <a:t>, hoặc</a:t>
            </a:r>
          </a:p>
          <a:p>
            <a:pPr lvl="2"/>
            <a:r>
              <a:rPr lang="vi-VN"/>
              <a:t>Trên thẻ </a:t>
            </a:r>
            <a:r>
              <a:rPr lang="vi-VN" b="1"/>
              <a:t>insert</a:t>
            </a:r>
            <a:r>
              <a:rPr lang="vi-VN"/>
              <a:t>, trong nhóm </a:t>
            </a:r>
            <a:r>
              <a:rPr lang="vi-VN" b="1"/>
              <a:t>include</a:t>
            </a:r>
            <a:r>
              <a:rPr lang="vi-VN"/>
              <a:t>, nhấp chuột vào </a:t>
            </a:r>
            <a:r>
              <a:rPr lang="vi-VN" b="1"/>
              <a:t>attach file</a:t>
            </a:r>
            <a:endParaRPr lang="en-US"/>
          </a:p>
          <a:p>
            <a:pPr lvl="1"/>
            <a:r>
              <a:rPr lang="vi-VN"/>
              <a:t>Sau đó bạn có thể truy cập đến các vị trí thích hợp và chọn một hoặc nhiều tệp tin để đính kèm vào bản tin</a:t>
            </a:r>
            <a:endParaRPr lang="en-US"/>
          </a:p>
          <a:p>
            <a:pPr lvl="1"/>
            <a:r>
              <a:rPr lang="en-US"/>
              <a:t>Để </a:t>
            </a:r>
            <a:r>
              <a:rPr lang="vi-VN"/>
              <a:t>xóa tệp tin đính kèm từ bản tin</a:t>
            </a:r>
            <a:r>
              <a:rPr lang="en-US"/>
              <a:t>:</a:t>
            </a:r>
          </a:p>
          <a:p>
            <a:pPr lvl="2"/>
            <a:r>
              <a:rPr lang="vi-VN"/>
              <a:t>Chọn tên tệp tin trong trường </a:t>
            </a:r>
            <a:r>
              <a:rPr lang="vi-VN" b="1"/>
              <a:t>attached</a:t>
            </a:r>
            <a:r>
              <a:rPr lang="vi-VN"/>
              <a:t> và sau đó nhấn</a:t>
            </a:r>
            <a:r>
              <a:rPr lang="en-US"/>
              <a:t> DELETE, hoặc</a:t>
            </a:r>
          </a:p>
          <a:p>
            <a:pPr lvl="2"/>
            <a:r>
              <a:rPr lang="vi-VN"/>
              <a:t>Nhấp chuột phải vào tên tệp tin trong trường </a:t>
            </a:r>
            <a:r>
              <a:rPr lang="vi-VN" b="1"/>
              <a:t>attached</a:t>
            </a:r>
            <a:r>
              <a:rPr lang="vi-VN"/>
              <a:t> và sau đó chọn </a:t>
            </a:r>
            <a:r>
              <a:rPr lang="vi-VN" b="1"/>
              <a:t>remove</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51</a:t>
            </a:fld>
            <a:endParaRPr lang="en-US" dirty="0"/>
          </a:p>
        </p:txBody>
      </p:sp>
    </p:spTree>
    <p:extLst>
      <p:ext uri="{BB962C8B-B14F-4D97-AF65-F5344CB8AC3E}">
        <p14:creationId xmlns:p14="http://schemas.microsoft.com/office/powerpoint/2010/main" val="1268919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951570"/>
            <a:ext cx="6476225" cy="3178641"/>
          </a:xfrm>
        </p:spPr>
        <p:txBody>
          <a:bodyPr>
            <a:normAutofit fontScale="92500" lnSpcReduction="20000"/>
          </a:bodyPr>
          <a:lstStyle/>
          <a:p>
            <a:r>
              <a:rPr lang="en-US" sz="2200" b="1"/>
              <a:t>Xem các tệp tin đính kèm</a:t>
            </a:r>
            <a:endParaRPr lang="vi-VN" sz="2200" b="1"/>
          </a:p>
          <a:p>
            <a:pPr lvl="1"/>
            <a:r>
              <a:rPr lang="vi-VN" sz="2000"/>
              <a:t>Khi bạn nhận bản tin có tệp tin đính kèm, Outlook hiển thị biểu tượng </a:t>
            </a:r>
            <a:endParaRPr lang="en-US" sz="2000" dirty="0"/>
          </a:p>
          <a:p>
            <a:pPr lvl="1"/>
            <a:r>
              <a:rPr lang="vi-VN" sz="2000"/>
              <a:t>nhấp chuột phải vào tệp tin đính kèm để hiển thị các tùy chọn để xử lý</a:t>
            </a:r>
            <a:endParaRPr lang="en-US" sz="2000" dirty="0"/>
          </a:p>
          <a:p>
            <a:pPr lvl="1"/>
            <a:r>
              <a:rPr lang="en-US" sz="2000"/>
              <a:t>Nhấp chuột</a:t>
            </a:r>
            <a:r>
              <a:rPr lang="vi-VN" sz="2000"/>
              <a:t> vào </a:t>
            </a:r>
            <a:r>
              <a:rPr lang="vi-VN" sz="2000" b="1"/>
              <a:t>Preview </a:t>
            </a:r>
            <a:r>
              <a:rPr lang="vi-VN" sz="2000"/>
              <a:t>để xem trước tệp tin đính kèm trong Khung đọc hoặc trong cửa sổ bản tin</a:t>
            </a:r>
            <a:endParaRPr lang="en-CA" sz="2000" dirty="0"/>
          </a:p>
          <a:p>
            <a:pPr lvl="1"/>
            <a:r>
              <a:rPr lang="vi-VN" sz="2000"/>
              <a:t>Bạn cũng có thể xem trước tệp tin đính kèm một cách đơn giản bằng cách nhấp chuột vào tên tệp tin</a:t>
            </a:r>
            <a:endParaRPr lang="en-CA" sz="2000" dirty="0"/>
          </a:p>
          <a:p>
            <a:pPr lvl="2"/>
            <a:r>
              <a:rPr lang="vi-VN"/>
              <a:t>Để xem nội dung bản tin một lần nữa, nhấp chuột vào biểu tượng </a:t>
            </a:r>
            <a:r>
              <a:rPr lang="vi-VN" b="1"/>
              <a:t>Message</a:t>
            </a:r>
            <a:r>
              <a:rPr lang="vi-VN"/>
              <a:t> ở bên trái của tệp tin đính kèm</a:t>
            </a:r>
            <a:endParaRPr lang="en-CA"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52</a:t>
            </a:fld>
            <a:endParaRPr lang="en-US" dirty="0"/>
          </a:p>
        </p:txBody>
      </p:sp>
      <p:pic>
        <p:nvPicPr>
          <p:cNvPr id="6" name="Picture 5" descr="u7-022"/>
          <p:cNvPicPr/>
          <p:nvPr/>
        </p:nvPicPr>
        <p:blipFill>
          <a:blip r:embed="rId3">
            <a:extLst>
              <a:ext uri="{28A0092B-C50C-407E-A947-70E740481C1C}">
                <a14:useLocalDpi xmlns:a14="http://schemas.microsoft.com/office/drawing/2010/main" val="0"/>
              </a:ext>
            </a:extLst>
          </a:blip>
          <a:srcRect/>
          <a:stretch>
            <a:fillRect/>
          </a:stretch>
        </p:blipFill>
        <p:spPr bwMode="auto">
          <a:xfrm>
            <a:off x="2318067" y="1558474"/>
            <a:ext cx="121285" cy="182880"/>
          </a:xfrm>
          <a:prstGeom prst="rect">
            <a:avLst/>
          </a:prstGeom>
          <a:noFill/>
          <a:ln>
            <a:noFill/>
          </a:ln>
        </p:spPr>
      </p:pic>
      <p:pic>
        <p:nvPicPr>
          <p:cNvPr id="8" name="Picture 7" descr="C:\Certiport\iQsystem\Exams\Microsoft Office Specialist\Documents\l13-009b.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5161" y="3916008"/>
            <a:ext cx="3670621" cy="861473"/>
          </a:xfrm>
          <a:prstGeom prst="rect">
            <a:avLst/>
          </a:prstGeom>
          <a:noFill/>
          <a:ln>
            <a:noFill/>
          </a:ln>
        </p:spPr>
      </p:pic>
      <p:pic>
        <p:nvPicPr>
          <p:cNvPr id="9" name="Picture 8" descr="C:\Certiport\iQsystem\Exams\Microsoft Office Specialist\Documents\l13-009.png"/>
          <p:cNvPicPr/>
          <p:nvPr/>
        </p:nvPicPr>
        <p:blipFill>
          <a:blip r:embed="rId5">
            <a:extLst>
              <a:ext uri="{28A0092B-C50C-407E-A947-70E740481C1C}">
                <a14:useLocalDpi xmlns:a14="http://schemas.microsoft.com/office/drawing/2010/main" val="0"/>
              </a:ext>
            </a:extLst>
          </a:blip>
          <a:srcRect/>
          <a:stretch>
            <a:fillRect/>
          </a:stretch>
        </p:blipFill>
        <p:spPr bwMode="auto">
          <a:xfrm>
            <a:off x="6750241" y="1741354"/>
            <a:ext cx="1592376" cy="1750831"/>
          </a:xfrm>
          <a:prstGeom prst="rect">
            <a:avLst/>
          </a:prstGeom>
          <a:noFill/>
          <a:ln>
            <a:noFill/>
          </a:ln>
        </p:spPr>
      </p:pic>
    </p:spTree>
    <p:extLst>
      <p:ext uri="{BB962C8B-B14F-4D97-AF65-F5344CB8AC3E}">
        <p14:creationId xmlns:p14="http://schemas.microsoft.com/office/powerpoint/2010/main" val="917374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951571"/>
            <a:ext cx="8383675" cy="2575890"/>
          </a:xfrm>
        </p:spPr>
        <p:txBody>
          <a:bodyPr>
            <a:normAutofit fontScale="92500" lnSpcReduction="20000"/>
          </a:bodyPr>
          <a:lstStyle/>
          <a:p>
            <a:pPr lvl="2"/>
            <a:r>
              <a:rPr lang="en-US"/>
              <a:t>Nhấp chuột</a:t>
            </a:r>
            <a:r>
              <a:rPr lang="vi-VN"/>
              <a:t> vào </a:t>
            </a:r>
            <a:r>
              <a:rPr lang="vi-VN" b="1"/>
              <a:t>Open</a:t>
            </a:r>
            <a:r>
              <a:rPr lang="vi-VN"/>
              <a:t> để mở tệp tin trong chương trình nhận biết được loại tệp tin đó. </a:t>
            </a:r>
          </a:p>
          <a:p>
            <a:pPr lvl="2"/>
            <a:r>
              <a:rPr lang="en-US"/>
              <a:t>Nhấp chuột</a:t>
            </a:r>
            <a:r>
              <a:rPr lang="vi-VN"/>
              <a:t> vào </a:t>
            </a:r>
            <a:r>
              <a:rPr lang="vi-VN" b="1"/>
              <a:t>Save As</a:t>
            </a:r>
            <a:r>
              <a:rPr lang="vi-VN"/>
              <a:t> để lưu tệp tin đính kèm vào vị trí trên ổ đĩa cục bộ hoặc ổ đĩa mạng</a:t>
            </a:r>
            <a:endParaRPr lang="en-CA" dirty="0"/>
          </a:p>
          <a:p>
            <a:pPr lvl="1"/>
            <a:r>
              <a:rPr lang="vi-VN"/>
              <a:t>Có những trường hợp nút </a:t>
            </a:r>
            <a:r>
              <a:rPr lang="vi-VN" b="1"/>
              <a:t>Preview file</a:t>
            </a:r>
            <a:r>
              <a:rPr lang="vi-VN"/>
              <a:t> xuất hiện để cho xem trước tệp tin đính kèm</a:t>
            </a:r>
            <a:endParaRPr lang="en-US" dirty="0"/>
          </a:p>
          <a:p>
            <a:pPr lvl="2"/>
            <a:r>
              <a:rPr lang="vi-VN"/>
              <a:t>Các bản tin như vậy chỉ ra rằng bạn có thể muốn lưu tệp tin và quét nó trước khi mở tệp tin đó ra. Ngoài ra, bạn có thể cần chọn chương trình để xem trước nội dung của tệp tin đính kèm</a:t>
            </a:r>
            <a:endParaRPr lang="en-US" dirty="0"/>
          </a:p>
          <a:p>
            <a:pPr lvl="2"/>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53</a:t>
            </a:fld>
            <a:endParaRPr lang="en-US" dirty="0"/>
          </a:p>
        </p:txBody>
      </p:sp>
      <p:pic>
        <p:nvPicPr>
          <p:cNvPr id="6" name="Picture 5" descr="C:\Users\swong\Documents\Manuals\IC3 GS4\7314 IC3 GS4\Screens\L13\l13-009a.png"/>
          <p:cNvPicPr/>
          <p:nvPr/>
        </p:nvPicPr>
        <p:blipFill rotWithShape="1">
          <a:blip r:embed="rId3">
            <a:extLst>
              <a:ext uri="{28A0092B-C50C-407E-A947-70E740481C1C}">
                <a14:useLocalDpi xmlns:a14="http://schemas.microsoft.com/office/drawing/2010/main" val="0"/>
              </a:ext>
            </a:extLst>
          </a:blip>
          <a:srcRect b="3663"/>
          <a:stretch/>
        </p:blipFill>
        <p:spPr bwMode="auto">
          <a:xfrm>
            <a:off x="2865982" y="3270605"/>
            <a:ext cx="3531370" cy="14653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50877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lstStyle/>
          <a:p>
            <a:r>
              <a:rPr lang="en-US" b="1"/>
              <a:t>Quản lý thư rác</a:t>
            </a:r>
            <a:endParaRPr lang="vi-VN" b="1"/>
          </a:p>
          <a:p>
            <a:pPr lvl="1"/>
            <a:r>
              <a:rPr lang="vi-VN" i="1"/>
              <a:t>Thư rác</a:t>
            </a:r>
            <a:r>
              <a:rPr lang="vi-VN"/>
              <a:t> đề cập đến bất kỳ bản tin nào không mong muốn</a:t>
            </a:r>
            <a:endParaRPr lang="en-US"/>
          </a:p>
          <a:p>
            <a:pPr lvl="1"/>
            <a:r>
              <a:rPr lang="vi-VN"/>
              <a:t>Thường thì người gửi quảng bá dịch vụ và dịch vụ, hoặc truyền tải các nội dung về quan điểm chính trị/tôn giáo</a:t>
            </a:r>
            <a:endParaRPr lang="en-US"/>
          </a:p>
          <a:p>
            <a:pPr lvl="1"/>
            <a:r>
              <a:rPr lang="vi-VN"/>
              <a:t>Hầu hết các chương trình thư điện tử có tính năng lọc để chặn thư rác</a:t>
            </a:r>
            <a:endParaRPr lang="en-US"/>
          </a:p>
          <a:p>
            <a:pPr lvl="2"/>
            <a:r>
              <a:rPr lang="vi-VN"/>
              <a:t>Nhiều ISP cũng chạy các bộ lọc trên máy chủ thư điện tử để chặn các loại thư rác phổ biến</a:t>
            </a:r>
            <a:endParaRPr lang="en-US"/>
          </a:p>
          <a:p>
            <a:pPr lvl="2"/>
            <a:r>
              <a:rPr lang="vi-VN"/>
              <a:t>Có thể tải và cài đặt rất nhiều chương trình khác nhau để giúp chặn thư rác vượt qua được ISP</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54</a:t>
            </a:fld>
            <a:endParaRPr lang="en-US" dirty="0"/>
          </a:p>
        </p:txBody>
      </p:sp>
    </p:spTree>
    <p:extLst>
      <p:ext uri="{BB962C8B-B14F-4D97-AF65-F5344CB8AC3E}">
        <p14:creationId xmlns:p14="http://schemas.microsoft.com/office/powerpoint/2010/main" val="2667918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4113" y="914400"/>
            <a:ext cx="8260422" cy="3904180"/>
          </a:xfrm>
        </p:spPr>
        <p:txBody>
          <a:bodyPr>
            <a:normAutofit lnSpcReduction="10000"/>
          </a:bodyPr>
          <a:lstStyle/>
          <a:p>
            <a:pPr lvl="1"/>
            <a:r>
              <a:rPr lang="vi-VN" sz="1800"/>
              <a:t>Không cho thư điện tử của bạn được thêm vào bất kỳ danh sách địa chỉ tiếp thị nào</a:t>
            </a:r>
            <a:endParaRPr lang="en-US" sz="1800" dirty="0"/>
          </a:p>
          <a:p>
            <a:pPr lvl="2"/>
            <a:r>
              <a:rPr lang="vi-VN" sz="1600"/>
              <a:t>Khi bạn ghé thăm một Web site yêu cầu địa chỉ thư điện tử của bạn</a:t>
            </a:r>
            <a:endParaRPr lang="en-US" sz="1600" dirty="0"/>
          </a:p>
          <a:p>
            <a:pPr lvl="1"/>
            <a:r>
              <a:rPr lang="vi-VN" sz="1800"/>
              <a:t>Không trả lời bất kỳ thư điện tử nào bạn coi là thư rác</a:t>
            </a:r>
          </a:p>
          <a:p>
            <a:pPr lvl="1"/>
            <a:r>
              <a:rPr lang="vi-VN" sz="1800"/>
              <a:t>Tránh đưa tên và địa chỉ thư điện tử của bạn ở những danh sách công cộng</a:t>
            </a:r>
            <a:endParaRPr lang="en-US" sz="1800" dirty="0"/>
          </a:p>
          <a:p>
            <a:pPr lvl="1"/>
            <a:r>
              <a:rPr lang="vi-VN" sz="1800"/>
              <a:t>Tránh tiết lộ thư điện tử của bạn trên bất kỳ diễn đàn hoặc nhóm tin tức mà bạn thường xuyên trao đổi thông tin</a:t>
            </a:r>
            <a:endParaRPr lang="en-US" sz="1800" dirty="0"/>
          </a:p>
          <a:p>
            <a:pPr lvl="1"/>
            <a:r>
              <a:rPr lang="vi-VN" sz="1800"/>
              <a:t>Để ngăn bản tin của bạn bị đánh dấu thành thư rác bởi các máy chủ thư điện tử, bạn cần tuân theo các hướng dẫn về việc gửi thư</a:t>
            </a:r>
            <a:endParaRPr lang="en-US" sz="1800" dirty="0"/>
          </a:p>
          <a:p>
            <a:pPr lvl="1"/>
            <a:r>
              <a:rPr lang="vi-VN" sz="1800"/>
              <a:t>Bạn cũng có thể nhận được thư rác thông qua các thiết bị truyền thông điện tử chẳng hạn như điện thoại di động và thiết bị hỗ trợ cá nhân số (PDA). Với các tin nhắn văn bản, bạn có thể dừng việc nhận bản tin rác bằng cách gửi bản tin văn bản với từ “Stop” cho người gửi ban đầu</a:t>
            </a:r>
            <a:endParaRPr lang="en-US" sz="18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55</a:t>
            </a:fld>
            <a:endParaRPr lang="en-US" dirty="0"/>
          </a:p>
        </p:txBody>
      </p:sp>
    </p:spTree>
    <p:extLst>
      <p:ext uri="{BB962C8B-B14F-4D97-AF65-F5344CB8AC3E}">
        <p14:creationId xmlns:p14="http://schemas.microsoft.com/office/powerpoint/2010/main" val="2866861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842481"/>
            <a:ext cx="8383675" cy="3835503"/>
          </a:xfrm>
        </p:spPr>
        <p:txBody>
          <a:bodyPr/>
          <a:lstStyle/>
          <a:p>
            <a:r>
              <a:rPr lang="en-US" sz="2200" b="1"/>
              <a:t>Đối phó với thư rác trong Outlook</a:t>
            </a:r>
            <a:endParaRPr lang="vi-VN" sz="2200" b="1"/>
          </a:p>
          <a:p>
            <a:pPr lvl="1"/>
            <a:r>
              <a:rPr lang="vi-VN" sz="2000"/>
              <a:t>Để thiết lập các tùy chọn thư rác, trên thẻ </a:t>
            </a:r>
            <a:r>
              <a:rPr lang="vi-VN" sz="2000" b="1"/>
              <a:t>Home</a:t>
            </a:r>
            <a:r>
              <a:rPr lang="vi-VN" sz="2000"/>
              <a:t>, </a:t>
            </a:r>
            <a:br>
              <a:rPr lang="vi-VN" sz="2000"/>
            </a:br>
            <a:r>
              <a:rPr lang="vi-VN" sz="2000"/>
              <a:t>trong nhóm </a:t>
            </a:r>
            <a:r>
              <a:rPr lang="vi-VN" sz="2000" b="1"/>
              <a:t>Delete</a:t>
            </a:r>
            <a:r>
              <a:rPr lang="vi-VN" sz="2000"/>
              <a:t>, chọn </a:t>
            </a:r>
            <a:r>
              <a:rPr lang="vi-VN" sz="2000" b="1"/>
              <a:t>Junk</a:t>
            </a:r>
            <a:r>
              <a:rPr lang="vi-VN" sz="2000"/>
              <a:t> và sau đó chọn </a:t>
            </a:r>
            <a:br>
              <a:rPr lang="vi-VN" sz="2000"/>
            </a:br>
            <a:r>
              <a:rPr lang="vi-VN" sz="2000" b="1"/>
              <a:t>Junk E‑mail Options</a:t>
            </a:r>
            <a:r>
              <a:rPr lang="vi-VN" sz="2000"/>
              <a:t>.</a:t>
            </a:r>
            <a:endParaRPr lang="en-US" sz="2000"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56</a:t>
            </a:fld>
            <a:endParaRPr lang="en-US" dirty="0"/>
          </a:p>
        </p:txBody>
      </p:sp>
      <p:pic>
        <p:nvPicPr>
          <p:cNvPr id="6" name="Picture 5" descr="C:\Certiport\iQsystem\Exams\Microsoft Office Specialist\Documents\l13-011.png"/>
          <p:cNvPicPr/>
          <p:nvPr/>
        </p:nvPicPr>
        <p:blipFill>
          <a:blip r:embed="rId3">
            <a:extLst>
              <a:ext uri="{28A0092B-C50C-407E-A947-70E740481C1C}">
                <a14:useLocalDpi xmlns:a14="http://schemas.microsoft.com/office/drawing/2010/main" val="0"/>
              </a:ext>
            </a:extLst>
          </a:blip>
          <a:srcRect/>
          <a:stretch>
            <a:fillRect/>
          </a:stretch>
        </p:blipFill>
        <p:spPr bwMode="auto">
          <a:xfrm>
            <a:off x="5897365" y="1736332"/>
            <a:ext cx="2633038" cy="2712378"/>
          </a:xfrm>
          <a:prstGeom prst="rect">
            <a:avLst/>
          </a:prstGeom>
          <a:noFill/>
          <a:ln>
            <a:noFill/>
          </a:ln>
        </p:spPr>
      </p:pic>
      <p:graphicFrame>
        <p:nvGraphicFramePr>
          <p:cNvPr id="7" name="Content Placeholder 5"/>
          <p:cNvGraphicFramePr>
            <a:graphicFrameLocks/>
          </p:cNvGraphicFramePr>
          <p:nvPr>
            <p:extLst>
              <p:ext uri="{D42A27DB-BD31-4B8C-83A1-F6EECF244321}">
                <p14:modId xmlns:p14="http://schemas.microsoft.com/office/powerpoint/2010/main" val="318519352"/>
              </p:ext>
            </p:extLst>
          </p:nvPr>
        </p:nvGraphicFramePr>
        <p:xfrm>
          <a:off x="452063" y="2226324"/>
          <a:ext cx="5343171" cy="2493908"/>
        </p:xfrm>
        <a:graphic>
          <a:graphicData uri="http://schemas.openxmlformats.org/drawingml/2006/table">
            <a:tbl>
              <a:tblPr firstRow="1" firstCol="1" bandRow="1"/>
              <a:tblGrid>
                <a:gridCol w="1743469">
                  <a:extLst>
                    <a:ext uri="{9D8B030D-6E8A-4147-A177-3AD203B41FA5}">
                      <a16:colId xmlns:a16="http://schemas.microsoft.com/office/drawing/2014/main" val="20000"/>
                    </a:ext>
                  </a:extLst>
                </a:gridCol>
                <a:gridCol w="3599702">
                  <a:extLst>
                    <a:ext uri="{9D8B030D-6E8A-4147-A177-3AD203B41FA5}">
                      <a16:colId xmlns:a16="http://schemas.microsoft.com/office/drawing/2014/main" val="20001"/>
                    </a:ext>
                  </a:extLst>
                </a:gridCol>
              </a:tblGrid>
              <a:tr h="564011">
                <a:tc>
                  <a:txBody>
                    <a:bodyPr/>
                    <a:lstStyle/>
                    <a:p>
                      <a:pPr>
                        <a:lnSpc>
                          <a:spcPct val="115000"/>
                        </a:lnSpc>
                        <a:spcBef>
                          <a:spcPts val="100"/>
                        </a:spcBef>
                        <a:spcAft>
                          <a:spcPts val="100"/>
                        </a:spcAft>
                        <a:tabLst>
                          <a:tab pos="228600" algn="l"/>
                        </a:tabLst>
                      </a:pPr>
                      <a:r>
                        <a:rPr lang="en-US" sz="1600" b="1" spc="-150">
                          <a:effectLst/>
                          <a:latin typeface="Calibri" panose="020F0502020204030204" pitchFamily="34" charset="0"/>
                          <a:ea typeface="Times New Roman" panose="02020603050405020304" pitchFamily="18" charset="0"/>
                          <a:cs typeface="Calibri" panose="020F0502020204030204" pitchFamily="34" charset="0"/>
                        </a:rPr>
                        <a:t>No Automatic Filtering (Không lọc tự động)</a:t>
                      </a:r>
                      <a:endParaRPr lang="vi-VN" sz="1600" b="1" spc="-150">
                        <a:effectLst/>
                        <a:latin typeface="Zurich BT"/>
                        <a:ea typeface="Times New Roman" panose="02020603050405020304" pitchFamily="18" charset="0"/>
                        <a:cs typeface="Calibri" panose="020F0502020204030204" pitchFamily="34" charset="0"/>
                      </a:endParaRP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a:lnSpc>
                          <a:spcPct val="115000"/>
                        </a:lnSpc>
                        <a:spcBef>
                          <a:spcPts val="100"/>
                        </a:spcBef>
                        <a:spcAft>
                          <a:spcPts val="100"/>
                        </a:spcAft>
                        <a:tabLst>
                          <a:tab pos="228600" algn="l"/>
                        </a:tabLst>
                      </a:pPr>
                      <a:r>
                        <a:rPr lang="vi-VN" sz="1600" kern="1200" spc="-150">
                          <a:solidFill>
                            <a:schemeClr val="tx1"/>
                          </a:solidFill>
                          <a:effectLst/>
                          <a:latin typeface="+mn-lt"/>
                          <a:ea typeface="+mn-ea"/>
                          <a:cs typeface="+mn-cs"/>
                        </a:rPr>
                        <a:t>Không làm</a:t>
                      </a:r>
                      <a:r>
                        <a:rPr lang="vi-VN" sz="1600" kern="1200" spc="-150" baseline="0">
                          <a:solidFill>
                            <a:schemeClr val="tx1"/>
                          </a:solidFill>
                          <a:effectLst/>
                          <a:latin typeface="+mn-lt"/>
                          <a:ea typeface="+mn-ea"/>
                          <a:cs typeface="+mn-cs"/>
                        </a:rPr>
                        <a:t> gì cả</a:t>
                      </a:r>
                      <a:r>
                        <a:rPr lang="vi-VN" sz="1600" kern="1200" spc="-150">
                          <a:solidFill>
                            <a:schemeClr val="tx1"/>
                          </a:solidFill>
                          <a:effectLst/>
                          <a:latin typeface="+mn-lt"/>
                          <a:ea typeface="+mn-ea"/>
                          <a:cs typeface="+mn-cs"/>
                        </a:rPr>
                        <a:t>, trừ khi người gửi nằm trong danh sách Blocked Senders </a:t>
                      </a:r>
                      <a:endParaRPr lang="en-US" sz="1600" spc="-150" dirty="0">
                        <a:effectLst/>
                        <a:latin typeface="Zurich BT"/>
                        <a:ea typeface="Times New Roman"/>
                        <a:cs typeface="Calibri"/>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4542">
                <a:tc>
                  <a:txBody>
                    <a:bodyPr/>
                    <a:lstStyle/>
                    <a:p>
                      <a:pPr>
                        <a:lnSpc>
                          <a:spcPct val="115000"/>
                        </a:lnSpc>
                        <a:spcBef>
                          <a:spcPts val="100"/>
                        </a:spcBef>
                        <a:spcAft>
                          <a:spcPts val="100"/>
                        </a:spcAft>
                        <a:tabLst>
                          <a:tab pos="228600" algn="l"/>
                        </a:tabLst>
                      </a:pPr>
                      <a:r>
                        <a:rPr lang="en-US" sz="1600" b="1" spc="-150">
                          <a:effectLst/>
                          <a:latin typeface="Calibri" panose="020F0502020204030204" pitchFamily="34" charset="0"/>
                          <a:ea typeface="Times New Roman" panose="02020603050405020304" pitchFamily="18" charset="0"/>
                          <a:cs typeface="Calibri" panose="020F0502020204030204" pitchFamily="34" charset="0"/>
                        </a:rPr>
                        <a:t>Low (Thấp)</a:t>
                      </a:r>
                      <a:endParaRPr lang="vi-VN" sz="1600" b="1" spc="-150">
                        <a:effectLst/>
                        <a:latin typeface="Zurich BT"/>
                        <a:ea typeface="Times New Roman" panose="02020603050405020304" pitchFamily="18" charset="0"/>
                        <a:cs typeface="Calibri" panose="020F0502020204030204" pitchFamily="34"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600" spc="-150">
                          <a:effectLst/>
                          <a:latin typeface="Calibri" panose="020F0502020204030204" pitchFamily="34" charset="0"/>
                          <a:ea typeface="Times New Roman" panose="02020603050405020304" pitchFamily="18" charset="0"/>
                          <a:cs typeface="Calibri" panose="020F0502020204030204" pitchFamily="34" charset="0"/>
                        </a:rPr>
                        <a:t>Các bộ lọc bản tin chứa những đặc điểm rõ ràng của thư rác (mặc định).</a:t>
                      </a:r>
                      <a:endParaRPr lang="vi-VN" sz="1600" spc="-15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64011">
                <a:tc>
                  <a:txBody>
                    <a:bodyPr/>
                    <a:lstStyle/>
                    <a:p>
                      <a:pPr>
                        <a:lnSpc>
                          <a:spcPct val="115000"/>
                        </a:lnSpc>
                        <a:spcBef>
                          <a:spcPts val="100"/>
                        </a:spcBef>
                        <a:spcAft>
                          <a:spcPts val="100"/>
                        </a:spcAft>
                        <a:tabLst>
                          <a:tab pos="228600" algn="l"/>
                        </a:tabLst>
                      </a:pPr>
                      <a:r>
                        <a:rPr lang="en-US" sz="1600" b="1" spc="-150">
                          <a:effectLst/>
                          <a:latin typeface="Calibri" panose="020F0502020204030204" pitchFamily="34" charset="0"/>
                          <a:ea typeface="Times New Roman" panose="02020603050405020304" pitchFamily="18" charset="0"/>
                          <a:cs typeface="Calibri" panose="020F0502020204030204" pitchFamily="34" charset="0"/>
                        </a:rPr>
                        <a:t>High (Cao)</a:t>
                      </a:r>
                      <a:endParaRPr lang="vi-VN" sz="1600" b="1" spc="-150">
                        <a:effectLst/>
                        <a:latin typeface="Zurich BT"/>
                        <a:ea typeface="Times New Roman" panose="02020603050405020304" pitchFamily="18" charset="0"/>
                        <a:cs typeface="Calibri" panose="020F0502020204030204" pitchFamily="34"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600" spc="-150">
                          <a:effectLst/>
                          <a:latin typeface="Calibri" panose="020F0502020204030204" pitchFamily="34" charset="0"/>
                          <a:ea typeface="Times New Roman" panose="02020603050405020304" pitchFamily="18" charset="0"/>
                          <a:cs typeface="Calibri" panose="020F0502020204030204" pitchFamily="34" charset="0"/>
                        </a:rPr>
                        <a:t>Các bộ lọc tích cực chỉ ra những thư chứa các đặc điểm rõ ràng hoặc có một chút đặc điểm của thư rác.</a:t>
                      </a:r>
                      <a:endParaRPr lang="vi-VN" sz="1600" spc="-15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52015">
                <a:tc>
                  <a:txBody>
                    <a:bodyPr/>
                    <a:lstStyle/>
                    <a:p>
                      <a:pPr>
                        <a:lnSpc>
                          <a:spcPct val="115000"/>
                        </a:lnSpc>
                        <a:spcBef>
                          <a:spcPts val="100"/>
                        </a:spcBef>
                        <a:spcAft>
                          <a:spcPts val="100"/>
                        </a:spcAft>
                        <a:tabLst>
                          <a:tab pos="228600" algn="l"/>
                        </a:tabLst>
                      </a:pPr>
                      <a:r>
                        <a:rPr lang="en-US" sz="1600" b="1" spc="-150">
                          <a:effectLst/>
                          <a:latin typeface="Calibri" panose="020F0502020204030204" pitchFamily="34" charset="0"/>
                          <a:ea typeface="Times New Roman" panose="02020603050405020304" pitchFamily="18" charset="0"/>
                          <a:cs typeface="Calibri" panose="020F0502020204030204" pitchFamily="34" charset="0"/>
                        </a:rPr>
                        <a:t>Safe Lists Only (Chỉ các danh sách an toàn)</a:t>
                      </a:r>
                      <a:endParaRPr lang="vi-VN" sz="1600" b="1" spc="-150">
                        <a:effectLst/>
                        <a:latin typeface="Zurich BT"/>
                        <a:ea typeface="Times New Roman" panose="02020603050405020304" pitchFamily="18" charset="0"/>
                        <a:cs typeface="Calibri" panose="020F0502020204030204" pitchFamily="34" charset="0"/>
                      </a:endParaRP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115000"/>
                        </a:lnSpc>
                        <a:spcBef>
                          <a:spcPts val="100"/>
                        </a:spcBef>
                        <a:spcAft>
                          <a:spcPts val="100"/>
                        </a:spcAft>
                        <a:tabLst>
                          <a:tab pos="228600" algn="l"/>
                        </a:tabLst>
                      </a:pPr>
                      <a:r>
                        <a:rPr lang="en-US" sz="1600" spc="-150">
                          <a:effectLst/>
                          <a:latin typeface="Calibri" panose="020F0502020204030204" pitchFamily="34" charset="0"/>
                          <a:ea typeface="Times New Roman" panose="02020603050405020304" pitchFamily="18" charset="0"/>
                          <a:cs typeface="Calibri" panose="020F0502020204030204" pitchFamily="34" charset="0"/>
                        </a:rPr>
                        <a:t>Gửi tất cả bản tin vào thư mục Junk E-mail trừ khi người gửi nằm trong danh sách Safe Senders hoặc Safe Recipients.</a:t>
                      </a:r>
                      <a:endParaRPr lang="vi-VN" sz="1600" spc="-150">
                        <a:effectLst/>
                        <a:latin typeface="Zurich BT"/>
                        <a:ea typeface="Times New Roman" panose="02020603050405020304" pitchFamily="18" charset="0"/>
                        <a:cs typeface="Calibri" panose="020F0502020204030204" pitchFamily="34"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952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lnSpcReduction="10000"/>
          </a:bodyPr>
          <a:lstStyle/>
          <a:p>
            <a:pPr lvl="1"/>
            <a:r>
              <a:rPr lang="vi-VN"/>
              <a:t>Lừa đảo trực tuyến (phising) là thuật ngữ được sử dụng để miêu tả các bản tin thư điện tử có gắng lấy các thông tin chi tiết về tài khoản ngân hàng, thẻ tín dụng, hoặc số PIN từ người nhận</a:t>
            </a:r>
            <a:endParaRPr lang="en-US"/>
          </a:p>
          <a:p>
            <a:pPr lvl="2"/>
            <a:r>
              <a:rPr lang="vi-VN"/>
              <a:t>Nếu outlook nhận biết được các bản tin có chứa dấu hiệu lừa đảo, outlook sẽ chuyển nó về định dạng văn bản thuần, vô hiệu hóa tất cả các siêu liên kết và đặt nó trong thư mục </a:t>
            </a:r>
            <a:r>
              <a:rPr lang="vi-VN" i="1"/>
              <a:t>junk e‑mail</a:t>
            </a:r>
            <a:endParaRPr lang="en-US"/>
          </a:p>
          <a:p>
            <a:pPr lvl="1"/>
            <a:r>
              <a:rPr lang="vi-VN"/>
              <a:t>Có bốn danh sách thư điện tử bạn có thể sử dụng để lọc các loại bản tin khác nhau được xem là bản tin rác</a:t>
            </a:r>
            <a:r>
              <a:rPr lang="en-US"/>
              <a:t>:</a:t>
            </a:r>
          </a:p>
          <a:p>
            <a:pPr lvl="2"/>
            <a:r>
              <a:rPr lang="vi-VN"/>
              <a:t>Nhấp chuột vào </a:t>
            </a:r>
            <a:r>
              <a:rPr lang="vi-VN" b="1"/>
              <a:t>safe senders</a:t>
            </a:r>
            <a:r>
              <a:rPr lang="vi-VN"/>
              <a:t> để xem các địa chỉ thư điện tử bạn coi là an toàn và muốn nhận các bản tin từ đó</a:t>
            </a:r>
            <a:endParaRPr lang="en-US"/>
          </a:p>
          <a:p>
            <a:pPr lvl="3"/>
            <a:r>
              <a:rPr lang="vi-VN"/>
              <a:t>Danh sách này thường được gọi là </a:t>
            </a:r>
            <a:r>
              <a:rPr lang="vi-VN" i="1"/>
              <a:t>white list </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57</a:t>
            </a:fld>
            <a:endParaRPr lang="en-US" dirty="0"/>
          </a:p>
        </p:txBody>
      </p:sp>
    </p:spTree>
    <p:extLst>
      <p:ext uri="{BB962C8B-B14F-4D97-AF65-F5344CB8AC3E}">
        <p14:creationId xmlns:p14="http://schemas.microsoft.com/office/powerpoint/2010/main" val="2724033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4112" y="1008528"/>
            <a:ext cx="8491913" cy="4024244"/>
          </a:xfrm>
        </p:spPr>
        <p:txBody>
          <a:bodyPr>
            <a:normAutofit fontScale="92500" lnSpcReduction="20000"/>
          </a:bodyPr>
          <a:lstStyle/>
          <a:p>
            <a:pPr lvl="1"/>
            <a:r>
              <a:rPr lang="vi-VN"/>
              <a:t>Sử dụng thẻ </a:t>
            </a:r>
            <a:r>
              <a:rPr lang="vi-VN" b="1"/>
              <a:t>Safe Recipients</a:t>
            </a:r>
            <a:r>
              <a:rPr lang="vi-VN"/>
              <a:t> để xác định</a:t>
            </a:r>
            <a:br>
              <a:rPr lang="vi-VN"/>
            </a:br>
            <a:r>
              <a:rPr lang="vi-VN"/>
              <a:t> các địa chỉ thư điện tử bạn coi là những </a:t>
            </a:r>
            <a:br>
              <a:rPr lang="vi-VN"/>
            </a:br>
            <a:r>
              <a:rPr lang="vi-VN"/>
              <a:t>người nhận an toàn</a:t>
            </a:r>
            <a:endParaRPr lang="en-US" dirty="0"/>
          </a:p>
          <a:p>
            <a:pPr lvl="1"/>
            <a:r>
              <a:rPr lang="vi-VN"/>
              <a:t>Sử dụng thẻ </a:t>
            </a:r>
            <a:r>
              <a:rPr lang="vi-VN" b="1"/>
              <a:t>Blocked Senders</a:t>
            </a:r>
            <a:r>
              <a:rPr lang="vi-VN"/>
              <a:t> để liệt kê </a:t>
            </a:r>
            <a:br>
              <a:rPr lang="vi-VN"/>
            </a:br>
            <a:r>
              <a:rPr lang="vi-VN"/>
              <a:t>những người gửi cụ thể mà bạn không </a:t>
            </a:r>
            <a:br>
              <a:rPr lang="vi-VN"/>
            </a:br>
            <a:r>
              <a:rPr lang="vi-VN"/>
              <a:t>muốn nhận các bản tin</a:t>
            </a:r>
            <a:endParaRPr lang="en-US" dirty="0"/>
          </a:p>
          <a:p>
            <a:pPr lvl="2"/>
            <a:r>
              <a:rPr lang="vi-VN"/>
              <a:t>Bạn có thể để các địa chỉ toàn cục cho</a:t>
            </a:r>
            <a:br>
              <a:rPr lang="vi-VN"/>
            </a:br>
            <a:r>
              <a:rPr lang="vi-VN"/>
              <a:t>một miền</a:t>
            </a:r>
            <a:endParaRPr lang="en-US" dirty="0"/>
          </a:p>
          <a:p>
            <a:pPr lvl="1"/>
            <a:r>
              <a:rPr lang="vi-VN"/>
              <a:t>Sử dụng thẻ </a:t>
            </a:r>
            <a:r>
              <a:rPr lang="vi-VN" b="1"/>
              <a:t>International</a:t>
            </a:r>
            <a:r>
              <a:rPr lang="vi-VN"/>
              <a:t> để chặn các </a:t>
            </a:r>
            <a:br>
              <a:rPr lang="vi-VN"/>
            </a:br>
            <a:r>
              <a:rPr lang="vi-VN"/>
              <a:t>bản tin từ các miền cụ thể bên ngoài</a:t>
            </a:r>
            <a:endParaRPr lang="en-US" dirty="0"/>
          </a:p>
          <a:p>
            <a:pPr lvl="1"/>
            <a:r>
              <a:rPr lang="en-US"/>
              <a:t>Bạn có thể nhập các địa chỉ này một cách thủ công hoặc từ các phiên bản trước của Outlook.</a:t>
            </a:r>
          </a:p>
          <a:p>
            <a:pPr lvl="1"/>
            <a:r>
              <a:rPr lang="en-US"/>
              <a:t>Xóa các địa chỉ thư điện tử từ bất kỳ bộ lọc thư điện tử Outlook nào bằng cách chọn địa chỉ và sau đó chọn </a:t>
            </a:r>
            <a:r>
              <a:rPr lang="en-US" b="1"/>
              <a:t>Remove</a:t>
            </a:r>
            <a:r>
              <a:rPr lang="en-US"/>
              <a:t>.</a:t>
            </a:r>
            <a:endParaRPr lang="vi-VN"/>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58</a:t>
            </a:fld>
            <a:endParaRPr lang="en-US" dirty="0"/>
          </a:p>
        </p:txBody>
      </p:sp>
      <p:pic>
        <p:nvPicPr>
          <p:cNvPr id="6" name="Picture 5" descr="C:\Users\swong\Documents\Manuals\IC3 GS4\7314 IC3 GS4\l14 block.png"/>
          <p:cNvPicPr/>
          <p:nvPr/>
        </p:nvPicPr>
        <p:blipFill>
          <a:blip r:embed="rId3">
            <a:extLst>
              <a:ext uri="{28A0092B-C50C-407E-A947-70E740481C1C}">
                <a14:useLocalDpi xmlns:a14="http://schemas.microsoft.com/office/drawing/2010/main" val="0"/>
              </a:ext>
            </a:extLst>
          </a:blip>
          <a:srcRect/>
          <a:stretch>
            <a:fillRect/>
          </a:stretch>
        </p:blipFill>
        <p:spPr bwMode="auto">
          <a:xfrm>
            <a:off x="5525311" y="912851"/>
            <a:ext cx="2796756" cy="2590637"/>
          </a:xfrm>
          <a:prstGeom prst="rect">
            <a:avLst/>
          </a:prstGeom>
          <a:noFill/>
          <a:ln>
            <a:noFill/>
          </a:ln>
        </p:spPr>
      </p:pic>
    </p:spTree>
    <p:extLst>
      <p:ext uri="{BB962C8B-B14F-4D97-AF65-F5344CB8AC3E}">
        <p14:creationId xmlns:p14="http://schemas.microsoft.com/office/powerpoint/2010/main" val="2091442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951570"/>
            <a:ext cx="8383675" cy="3908106"/>
          </a:xfrm>
        </p:spPr>
        <p:txBody>
          <a:bodyPr>
            <a:normAutofit fontScale="92500" lnSpcReduction="20000"/>
          </a:bodyPr>
          <a:lstStyle/>
          <a:p>
            <a:r>
              <a:rPr lang="en-US" b="1"/>
              <a:t>Đánh dấu các bản tin là thư rác</a:t>
            </a:r>
            <a:endParaRPr lang="vi-VN" b="1"/>
          </a:p>
          <a:p>
            <a:pPr marL="339725" lvl="1" indent="0">
              <a:buNone/>
            </a:pPr>
            <a:endParaRPr lang="en-US" dirty="0"/>
          </a:p>
          <a:p>
            <a:pPr lvl="1"/>
            <a:endParaRPr lang="en-US" dirty="0"/>
          </a:p>
          <a:p>
            <a:pPr lvl="1"/>
            <a:endParaRPr lang="en-US" dirty="0"/>
          </a:p>
          <a:p>
            <a:pPr lvl="1">
              <a:spcBef>
                <a:spcPts val="2400"/>
              </a:spcBef>
            </a:pPr>
            <a:r>
              <a:rPr lang="vi-VN"/>
              <a:t>Để đánh dấu một bản tin là thư rác</a:t>
            </a:r>
            <a:r>
              <a:rPr lang="en-US"/>
              <a:t>:</a:t>
            </a:r>
            <a:endParaRPr lang="en-US" dirty="0"/>
          </a:p>
          <a:p>
            <a:pPr lvl="2"/>
            <a:r>
              <a:rPr lang="vi-VN"/>
              <a:t>Trên thẻ </a:t>
            </a:r>
            <a:r>
              <a:rPr lang="vi-VN" b="1"/>
              <a:t>Home</a:t>
            </a:r>
            <a:r>
              <a:rPr lang="vi-VN"/>
              <a:t>, trong nhóm </a:t>
            </a:r>
            <a:r>
              <a:rPr lang="vi-VN" b="1"/>
              <a:t>Delete</a:t>
            </a:r>
            <a:r>
              <a:rPr lang="vi-VN"/>
              <a:t>, nhấp chuột vào </a:t>
            </a:r>
            <a:r>
              <a:rPr lang="vi-VN" b="1"/>
              <a:t>Junk</a:t>
            </a:r>
            <a:r>
              <a:rPr lang="vi-VN"/>
              <a:t>, và nhấp chuột vào tùy chọn thích hợp, hoặc</a:t>
            </a:r>
          </a:p>
          <a:p>
            <a:pPr lvl="2"/>
            <a:r>
              <a:rPr lang="vi-VN"/>
              <a:t>Nhấp chuột phải vào </a:t>
            </a:r>
            <a:r>
              <a:rPr lang="vi-VN" b="1"/>
              <a:t>message</a:t>
            </a:r>
            <a:r>
              <a:rPr lang="vi-VN"/>
              <a:t>, chọn </a:t>
            </a:r>
            <a:r>
              <a:rPr lang="vi-VN" b="1"/>
              <a:t>Junk</a:t>
            </a:r>
            <a:r>
              <a:rPr lang="vi-VN"/>
              <a:t> và sau đó chọn lựa tùy chọn thích hợp.</a:t>
            </a:r>
            <a:endParaRPr lang="en-US" dirty="0"/>
          </a:p>
          <a:p>
            <a:pPr lvl="1"/>
            <a:r>
              <a:rPr lang="vi-VN"/>
              <a:t>Để bỏ đánh dấu một bản tin là thư rác</a:t>
            </a:r>
            <a:r>
              <a:rPr lang="en-US"/>
              <a:t>:</a:t>
            </a:r>
            <a:endParaRPr lang="en-US" dirty="0"/>
          </a:p>
          <a:p>
            <a:pPr lvl="2"/>
            <a:r>
              <a:rPr lang="vi-VN"/>
              <a:t>Trên thẻ </a:t>
            </a:r>
            <a:r>
              <a:rPr lang="vi-VN" b="1"/>
              <a:t>Home</a:t>
            </a:r>
            <a:r>
              <a:rPr lang="vi-VN"/>
              <a:t>, trong nhóm </a:t>
            </a:r>
            <a:r>
              <a:rPr lang="vi-VN" b="1"/>
              <a:t>Delete</a:t>
            </a:r>
            <a:r>
              <a:rPr lang="vi-VN"/>
              <a:t>, chọn </a:t>
            </a:r>
            <a:r>
              <a:rPr lang="vi-VN" b="1"/>
              <a:t>Junk</a:t>
            </a:r>
            <a:r>
              <a:rPr lang="vi-VN"/>
              <a:t>, và chọn </a:t>
            </a:r>
            <a:r>
              <a:rPr lang="vi-VN" b="1"/>
              <a:t>Not Junk</a:t>
            </a:r>
            <a:r>
              <a:rPr lang="vi-VN"/>
              <a:t>, hoặc</a:t>
            </a:r>
          </a:p>
          <a:p>
            <a:pPr lvl="2"/>
            <a:r>
              <a:rPr lang="vi-VN"/>
              <a:t>Nhấp chuột phải vào bản tin, chọn </a:t>
            </a:r>
            <a:r>
              <a:rPr lang="vi-VN" b="1"/>
              <a:t>Junk</a:t>
            </a:r>
            <a:r>
              <a:rPr lang="vi-VN"/>
              <a:t> và sau đó chọn </a:t>
            </a:r>
            <a:r>
              <a:rPr lang="vi-VN" b="1"/>
              <a:t>Not Junk</a:t>
            </a:r>
            <a:r>
              <a:rPr lang="vi-VN"/>
              <a:t>.</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59</a:t>
            </a:fld>
            <a:endParaRPr lang="en-US" dirty="0"/>
          </a:p>
        </p:txBody>
      </p:sp>
      <p:pic>
        <p:nvPicPr>
          <p:cNvPr id="6" name="Picture 5" descr="C:\Certiport\iQsystem\Exams\Microsoft Office Specialist\Documents\l13-017.png"/>
          <p:cNvPicPr/>
          <p:nvPr/>
        </p:nvPicPr>
        <p:blipFill rotWithShape="1">
          <a:blip r:embed="rId3">
            <a:extLst>
              <a:ext uri="{28A0092B-C50C-407E-A947-70E740481C1C}">
                <a14:useLocalDpi xmlns:a14="http://schemas.microsoft.com/office/drawing/2010/main" val="0"/>
              </a:ext>
            </a:extLst>
          </a:blip>
          <a:srcRect l="29980" t="70423" r="1"/>
          <a:stretch/>
        </p:blipFill>
        <p:spPr bwMode="auto">
          <a:xfrm>
            <a:off x="2912653" y="1253165"/>
            <a:ext cx="3384919" cy="120167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294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400"/>
              <a:t>Tôi có thể giao tiếp với người khác bằng cách nào?</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03479916"/>
              </p:ext>
            </p:extLst>
          </p:nvPr>
        </p:nvGraphicFramePr>
        <p:xfrm>
          <a:off x="144125" y="1308698"/>
          <a:ext cx="6586545" cy="2762475"/>
        </p:xfrm>
        <a:graphic>
          <a:graphicData uri="http://schemas.openxmlformats.org/drawingml/2006/table">
            <a:tbl>
              <a:tblPr firstRow="1" firstCol="1" bandRow="1"/>
              <a:tblGrid>
                <a:gridCol w="1479192">
                  <a:extLst>
                    <a:ext uri="{9D8B030D-6E8A-4147-A177-3AD203B41FA5}">
                      <a16:colId xmlns:a16="http://schemas.microsoft.com/office/drawing/2014/main" val="20000"/>
                    </a:ext>
                  </a:extLst>
                </a:gridCol>
                <a:gridCol w="5107353">
                  <a:extLst>
                    <a:ext uri="{9D8B030D-6E8A-4147-A177-3AD203B41FA5}">
                      <a16:colId xmlns:a16="http://schemas.microsoft.com/office/drawing/2014/main" val="20001"/>
                    </a:ext>
                  </a:extLst>
                </a:gridCol>
              </a:tblGrid>
              <a:tr h="592021">
                <a:tc>
                  <a:txBody>
                    <a:bodyPr/>
                    <a:lstStyle/>
                    <a:p>
                      <a:pPr>
                        <a:lnSpc>
                          <a:spcPct val="115000"/>
                        </a:lnSpc>
                        <a:spcBef>
                          <a:spcPts val="200"/>
                        </a:spcBef>
                        <a:spcAft>
                          <a:spcPts val="200"/>
                        </a:spcAft>
                        <a:tabLst>
                          <a:tab pos="228600" algn="l"/>
                        </a:tabLst>
                      </a:pPr>
                      <a:r>
                        <a:rPr lang="en-US" sz="1600" b="1" dirty="0">
                          <a:effectLst/>
                          <a:latin typeface="Times New Roman" pitchFamily="18" charset="0"/>
                          <a:ea typeface="Times New Roman"/>
                          <a:cs typeface="Times New Roman" pitchFamily="18" charset="0"/>
                        </a:rPr>
                        <a:t>Menu Bar</a:t>
                      </a:r>
                    </a:p>
                  </a:txBody>
                  <a:tcPr marL="68580" marR="68580" marT="0" marB="0">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Times New Roman" pitchFamily="18" charset="0"/>
                          <a:ea typeface="+mn-ea"/>
                          <a:cs typeface="Times New Roman" pitchFamily="18" charset="0"/>
                        </a:rPr>
                        <a:t>Liệt kê các lệnh giúp bạn thực hiện các tác vụ khi sử dụng chương trình tin nhắn tức thời</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0351">
                <a:tc>
                  <a:txBody>
                    <a:bodyPr/>
                    <a:lstStyle/>
                    <a:p>
                      <a:pPr>
                        <a:lnSpc>
                          <a:spcPct val="115000"/>
                        </a:lnSpc>
                        <a:spcBef>
                          <a:spcPts val="200"/>
                        </a:spcBef>
                        <a:spcAft>
                          <a:spcPts val="200"/>
                        </a:spcAft>
                        <a:tabLst>
                          <a:tab pos="228600" algn="l"/>
                        </a:tabLst>
                      </a:pPr>
                      <a:r>
                        <a:rPr lang="en-US" sz="1600" b="1">
                          <a:effectLst/>
                          <a:latin typeface="Times New Roman" pitchFamily="18" charset="0"/>
                          <a:ea typeface="Times New Roman"/>
                          <a:cs typeface="Times New Roman" pitchFamily="18" charset="0"/>
                        </a:rPr>
                        <a:t>Profile Picture</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Times New Roman" pitchFamily="18" charset="0"/>
                          <a:ea typeface="+mn-ea"/>
                          <a:cs typeface="Times New Roman" pitchFamily="18" charset="0"/>
                        </a:rPr>
                        <a:t>Lựa chọn ảnh từ danh sách các hình ảnh</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74049">
                <a:tc>
                  <a:txBody>
                    <a:bodyPr/>
                    <a:lstStyle/>
                    <a:p>
                      <a:pPr>
                        <a:lnSpc>
                          <a:spcPct val="115000"/>
                        </a:lnSpc>
                        <a:spcBef>
                          <a:spcPts val="200"/>
                        </a:spcBef>
                        <a:spcAft>
                          <a:spcPts val="200"/>
                        </a:spcAft>
                        <a:tabLst>
                          <a:tab pos="228600" algn="l"/>
                        </a:tabLst>
                      </a:pPr>
                      <a:r>
                        <a:rPr lang="en-US" sz="1600" b="1">
                          <a:effectLst/>
                          <a:latin typeface="Times New Roman" pitchFamily="18" charset="0"/>
                          <a:ea typeface="Times New Roman"/>
                          <a:cs typeface="Times New Roman" pitchFamily="18" charset="0"/>
                        </a:rPr>
                        <a:t>Share/Status</a:t>
                      </a:r>
                    </a:p>
                    <a:p>
                      <a:pPr>
                        <a:lnSpc>
                          <a:spcPct val="115000"/>
                        </a:lnSpc>
                        <a:spcBef>
                          <a:spcPts val="200"/>
                        </a:spcBef>
                        <a:spcAft>
                          <a:spcPts val="200"/>
                        </a:spcAft>
                        <a:tabLst>
                          <a:tab pos="228600" algn="l"/>
                        </a:tabLst>
                      </a:pPr>
                      <a:r>
                        <a:rPr lang="en-US" sz="1600" b="1">
                          <a:effectLst/>
                          <a:latin typeface="Times New Roman" pitchFamily="18" charset="0"/>
                          <a:ea typeface="Times New Roman"/>
                          <a:cs typeface="Times New Roman" pitchFamily="18" charset="0"/>
                        </a:rPr>
                        <a:t>Information</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Times New Roman" pitchFamily="18" charset="0"/>
                          <a:ea typeface="+mn-ea"/>
                          <a:cs typeface="Times New Roman" pitchFamily="18" charset="0"/>
                        </a:rPr>
                        <a:t>Một trường có dạng lời thoại hoặc hình bóng, cho phép bạn nhập thông tin muốn chia sẻ </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0249">
                <a:tc>
                  <a:txBody>
                    <a:bodyPr/>
                    <a:lstStyle/>
                    <a:p>
                      <a:pPr>
                        <a:lnSpc>
                          <a:spcPct val="115000"/>
                        </a:lnSpc>
                        <a:spcBef>
                          <a:spcPts val="200"/>
                        </a:spcBef>
                        <a:spcAft>
                          <a:spcPts val="200"/>
                        </a:spcAft>
                        <a:tabLst>
                          <a:tab pos="228600" algn="l"/>
                        </a:tabLst>
                      </a:pPr>
                      <a:r>
                        <a:rPr lang="en-US" sz="1600" b="1" dirty="0">
                          <a:effectLst/>
                          <a:latin typeface="Times New Roman" pitchFamily="18" charset="0"/>
                          <a:ea typeface="Times New Roman"/>
                          <a:cs typeface="Times New Roman" pitchFamily="18" charset="0"/>
                        </a:rPr>
                        <a:t>Status Indicator</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Times New Roman" pitchFamily="18" charset="0"/>
                          <a:ea typeface="+mn-ea"/>
                          <a:cs typeface="Times New Roman" pitchFamily="18" charset="0"/>
                        </a:rPr>
                        <a:t>Lựa chọn một trong các giá trị Available, Busy, Away hoặc Appear Offline để thông báo</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80701">
                <a:tc>
                  <a:txBody>
                    <a:bodyPr/>
                    <a:lstStyle/>
                    <a:p>
                      <a:pPr>
                        <a:lnSpc>
                          <a:spcPct val="115000"/>
                        </a:lnSpc>
                        <a:spcBef>
                          <a:spcPts val="200"/>
                        </a:spcBef>
                        <a:spcAft>
                          <a:spcPts val="200"/>
                        </a:spcAft>
                        <a:tabLst>
                          <a:tab pos="228600" algn="l"/>
                        </a:tabLst>
                      </a:pPr>
                      <a:r>
                        <a:rPr lang="en-US" sz="1600" b="1">
                          <a:effectLst/>
                          <a:latin typeface="Times New Roman" pitchFamily="18" charset="0"/>
                          <a:ea typeface="Times New Roman"/>
                          <a:cs typeface="Times New Roman" pitchFamily="18" charset="0"/>
                        </a:rPr>
                        <a:t>Inbox Notification</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Times New Roman" pitchFamily="18" charset="0"/>
                          <a:ea typeface="+mn-ea"/>
                          <a:cs typeface="Times New Roman" pitchFamily="18" charset="0"/>
                        </a:rPr>
                        <a:t>Chỉ ra số lượng tin nhắn mới trong Hộp thư đến (Inbox) của tài khoản này</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a:t>
            </a:fld>
            <a:endParaRPr lang="en-US" dirty="0"/>
          </a:p>
        </p:txBody>
      </p:sp>
      <p:pic>
        <p:nvPicPr>
          <p:cNvPr id="8" name="Picture 7" descr="C:\Users\swong\Documents\Manuals\IC3 GS4\7314 IC3 GS4\l14 ex09.png"/>
          <p:cNvPicPr/>
          <p:nvPr/>
        </p:nvPicPr>
        <p:blipFill>
          <a:blip r:embed="rId3">
            <a:extLst>
              <a:ext uri="{28A0092B-C50C-407E-A947-70E740481C1C}">
                <a14:useLocalDpi xmlns:a14="http://schemas.microsoft.com/office/drawing/2010/main" val="0"/>
              </a:ext>
            </a:extLst>
          </a:blip>
          <a:srcRect/>
          <a:stretch>
            <a:fillRect/>
          </a:stretch>
        </p:blipFill>
        <p:spPr bwMode="auto">
          <a:xfrm>
            <a:off x="6884783" y="1335441"/>
            <a:ext cx="1860570" cy="2430425"/>
          </a:xfrm>
          <a:prstGeom prst="rect">
            <a:avLst/>
          </a:prstGeom>
          <a:noFill/>
          <a:ln>
            <a:noFill/>
          </a:ln>
        </p:spPr>
      </p:pic>
    </p:spTree>
    <p:extLst>
      <p:ext uri="{BB962C8B-B14F-4D97-AF65-F5344CB8AC3E}">
        <p14:creationId xmlns:p14="http://schemas.microsoft.com/office/powerpoint/2010/main" val="271696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lstStyle/>
          <a:p>
            <a:r>
              <a:rPr lang="en-US" b="1"/>
              <a:t>Làm rỗng thư mục Junk E-mail </a:t>
            </a:r>
            <a:endParaRPr lang="vi-VN" b="1"/>
          </a:p>
          <a:p>
            <a:pPr lvl="1"/>
            <a:r>
              <a:rPr lang="en-US"/>
              <a:t>Để làm rỗng các bản tin được chọn trong thư mục </a:t>
            </a:r>
            <a:r>
              <a:rPr lang="en-US" i="1"/>
              <a:t>Junk E-mail</a:t>
            </a:r>
            <a:r>
              <a:rPr lang="en-US"/>
              <a:t>:</a:t>
            </a:r>
            <a:endParaRPr lang="vi-VN"/>
          </a:p>
          <a:p>
            <a:pPr lvl="2"/>
            <a:r>
              <a:rPr lang="vi-VN"/>
              <a:t>Trên thẻ </a:t>
            </a:r>
            <a:r>
              <a:rPr lang="vi-VN" b="1"/>
              <a:t>Home</a:t>
            </a:r>
            <a:r>
              <a:rPr lang="vi-VN"/>
              <a:t>, trong nhóm </a:t>
            </a:r>
            <a:r>
              <a:rPr lang="vi-VN" b="1"/>
              <a:t>Delete</a:t>
            </a:r>
            <a:r>
              <a:rPr lang="vi-VN"/>
              <a:t>, chọn </a:t>
            </a:r>
            <a:r>
              <a:rPr lang="vi-VN" b="1"/>
              <a:t>Delete</a:t>
            </a:r>
            <a:r>
              <a:rPr lang="vi-VN"/>
              <a:t>, hoặc</a:t>
            </a:r>
          </a:p>
          <a:p>
            <a:pPr lvl="2"/>
            <a:r>
              <a:rPr lang="vi-VN"/>
              <a:t>Nhấn </a:t>
            </a:r>
            <a:r>
              <a:rPr lang="vi-VN" b="1"/>
              <a:t>Delete</a:t>
            </a:r>
            <a:r>
              <a:rPr lang="vi-VN"/>
              <a:t> hoặc </a:t>
            </a:r>
            <a:r>
              <a:rPr lang="en-US"/>
              <a:t>CTRL+D</a:t>
            </a:r>
            <a:endParaRPr lang="en-US" dirty="0"/>
          </a:p>
          <a:p>
            <a:pPr lvl="1"/>
            <a:r>
              <a:rPr lang="vi-VN"/>
              <a:t>Để làm rỗng cả thư mục </a:t>
            </a:r>
            <a:r>
              <a:rPr lang="vi-VN" i="1"/>
              <a:t>Junk E-mail</a:t>
            </a:r>
            <a:r>
              <a:rPr lang="vi-VN"/>
              <a:t>, nhấp chuột phải vào thư mục và sau đó chọn </a:t>
            </a:r>
            <a:r>
              <a:rPr lang="vi-VN" b="1"/>
              <a:t>Empty Folder</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60</a:t>
            </a:fld>
            <a:endParaRPr lang="en-US" dirty="0"/>
          </a:p>
        </p:txBody>
      </p:sp>
    </p:spTree>
    <p:extLst>
      <p:ext uri="{BB962C8B-B14F-4D97-AF65-F5344CB8AC3E}">
        <p14:creationId xmlns:p14="http://schemas.microsoft.com/office/powerpoint/2010/main" val="33272430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fontScale="92500" lnSpcReduction="20000"/>
          </a:bodyPr>
          <a:lstStyle/>
          <a:p>
            <a:r>
              <a:rPr lang="en-US" b="1"/>
              <a:t>Lưu trữ các bản tin</a:t>
            </a:r>
            <a:endParaRPr lang="vi-VN" b="1"/>
          </a:p>
          <a:p>
            <a:pPr lvl="1"/>
            <a:r>
              <a:rPr lang="vi-VN"/>
              <a:t>Để lưu trữ các bản tin một cách thủ công, </a:t>
            </a:r>
            <a:br>
              <a:rPr lang="vi-VN"/>
            </a:br>
            <a:r>
              <a:rPr lang="vi-VN"/>
              <a:t>chọn </a:t>
            </a:r>
            <a:r>
              <a:rPr lang="vi-VN" b="1"/>
              <a:t>file</a:t>
            </a:r>
            <a:r>
              <a:rPr lang="vi-VN"/>
              <a:t>, với phần </a:t>
            </a:r>
            <a:r>
              <a:rPr lang="vi-VN" b="1"/>
              <a:t>info</a:t>
            </a:r>
            <a:r>
              <a:rPr lang="vi-VN"/>
              <a:t> đã chọn, nhấp </a:t>
            </a:r>
            <a:br>
              <a:rPr lang="vi-VN"/>
            </a:br>
            <a:r>
              <a:rPr lang="vi-VN"/>
              <a:t>chuột vào </a:t>
            </a:r>
            <a:r>
              <a:rPr lang="vi-VN" b="1"/>
              <a:t>cleanup tools</a:t>
            </a:r>
            <a:r>
              <a:rPr lang="vi-VN"/>
              <a:t> và chọn </a:t>
            </a:r>
            <a:r>
              <a:rPr lang="vi-VN" b="1"/>
              <a:t>archive</a:t>
            </a:r>
            <a:endParaRPr lang="en-US"/>
          </a:p>
          <a:p>
            <a:pPr lvl="2">
              <a:spcBef>
                <a:spcPts val="600"/>
              </a:spcBef>
            </a:pPr>
            <a:r>
              <a:rPr lang="en-US"/>
              <a:t>Chọn thư mục bạn muốn outlook lưu trữ	</a:t>
            </a:r>
          </a:p>
          <a:p>
            <a:pPr lvl="1">
              <a:spcBef>
                <a:spcPts val="600"/>
              </a:spcBef>
            </a:pPr>
            <a:r>
              <a:rPr lang="vi-VN"/>
              <a:t>Thanh trạng thái hiển thị </a:t>
            </a:r>
            <a:r>
              <a:rPr lang="en-US"/>
              <a:t>                      </a:t>
            </a:r>
            <a:r>
              <a:rPr lang="vi-VN"/>
              <a:t>để </a:t>
            </a:r>
            <a:br>
              <a:rPr lang="vi-VN"/>
            </a:br>
            <a:r>
              <a:rPr lang="vi-VN"/>
              <a:t>chỉ ra quá trình lưu trữ đang được thực </a:t>
            </a:r>
            <a:br>
              <a:rPr lang="vi-VN"/>
            </a:br>
            <a:r>
              <a:rPr lang="vi-VN"/>
              <a:t>hiện ngầm</a:t>
            </a:r>
            <a:endParaRPr lang="en-US"/>
          </a:p>
          <a:p>
            <a:pPr lvl="1"/>
            <a:r>
              <a:rPr lang="vi-VN"/>
              <a:t>Khi hoàn thành, một thư mục mới có tên là </a:t>
            </a:r>
            <a:r>
              <a:rPr lang="vi-VN" i="1"/>
              <a:t>archive folders</a:t>
            </a:r>
            <a:r>
              <a:rPr lang="vi-VN"/>
              <a:t> xuất hiện trong khung điều hướn</a:t>
            </a:r>
            <a:endParaRPr lang="en-US"/>
          </a:p>
          <a:p>
            <a:pPr lvl="2">
              <a:spcBef>
                <a:spcPts val="400"/>
              </a:spcBef>
            </a:pPr>
            <a:r>
              <a:rPr lang="vi-VN"/>
              <a:t>Mở rộng thư mục này để xem cấu trúc của các mục bạn đã đưa vào trong vùng lưu trữ ban đầu</a:t>
            </a:r>
            <a:endParaRPr lang="en-US"/>
          </a:p>
          <a:p>
            <a:pPr lvl="2">
              <a:spcBef>
                <a:spcPts val="400"/>
              </a:spcBef>
            </a:pPr>
            <a:r>
              <a:rPr lang="vi-VN"/>
              <a:t>Có thể chọn đóng thư mục này từ khung điều hướng</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61</a:t>
            </a:fld>
            <a:endParaRPr lang="en-US" dirty="0"/>
          </a:p>
        </p:txBody>
      </p:sp>
      <p:pic>
        <p:nvPicPr>
          <p:cNvPr id="6" name="Picture 5" descr="C:\Users\swong\Documents\Manuals\IC3 GS4\7314 IC3 GS4\Screens\L13\l13-024.png"/>
          <p:cNvPicPr/>
          <p:nvPr/>
        </p:nvPicPr>
        <p:blipFill>
          <a:blip r:embed="rId3">
            <a:extLst>
              <a:ext uri="{28A0092B-C50C-407E-A947-70E740481C1C}">
                <a14:useLocalDpi xmlns:a14="http://schemas.microsoft.com/office/drawing/2010/main" val="0"/>
              </a:ext>
            </a:extLst>
          </a:blip>
          <a:srcRect/>
          <a:stretch>
            <a:fillRect/>
          </a:stretch>
        </p:blipFill>
        <p:spPr bwMode="auto">
          <a:xfrm>
            <a:off x="5625667" y="947927"/>
            <a:ext cx="2791722" cy="2240144"/>
          </a:xfrm>
          <a:prstGeom prst="rect">
            <a:avLst/>
          </a:prstGeom>
          <a:noFill/>
          <a:ln>
            <a:noFill/>
          </a:ln>
        </p:spPr>
      </p:pic>
      <p:pic>
        <p:nvPicPr>
          <p:cNvPr id="7" name="Picture 6" descr="C:\Users\swong\Documents\Manuals\IC3 GS4\7314 IC3 GS4\Screens\L13\archive.png"/>
          <p:cNvPicPr/>
          <p:nvPr/>
        </p:nvPicPr>
        <p:blipFill>
          <a:blip r:embed="rId4">
            <a:extLst>
              <a:ext uri="{28A0092B-C50C-407E-A947-70E740481C1C}">
                <a14:useLocalDpi xmlns:a14="http://schemas.microsoft.com/office/drawing/2010/main" val="0"/>
              </a:ext>
            </a:extLst>
          </a:blip>
          <a:srcRect/>
          <a:stretch>
            <a:fillRect/>
          </a:stretch>
        </p:blipFill>
        <p:spPr bwMode="auto">
          <a:xfrm>
            <a:off x="3411545" y="2433107"/>
            <a:ext cx="1362990" cy="182880"/>
          </a:xfrm>
          <a:prstGeom prst="rect">
            <a:avLst/>
          </a:prstGeom>
          <a:noFill/>
          <a:ln>
            <a:noFill/>
          </a:ln>
        </p:spPr>
      </p:pic>
    </p:spTree>
    <p:extLst>
      <p:ext uri="{BB962C8B-B14F-4D97-AF65-F5344CB8AC3E}">
        <p14:creationId xmlns:p14="http://schemas.microsoft.com/office/powerpoint/2010/main" val="109278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02742" y="1008529"/>
            <a:ext cx="8609459" cy="3684914"/>
          </a:xfrm>
        </p:spPr>
        <p:txBody>
          <a:bodyPr>
            <a:normAutofit/>
          </a:bodyPr>
          <a:lstStyle/>
          <a:p>
            <a:pPr lvl="1"/>
            <a:r>
              <a:rPr lang="vi-VN"/>
              <a:t>Để tự động lưu trữ các mục</a:t>
            </a:r>
            <a:r>
              <a:rPr lang="en-US"/>
              <a:t>:</a:t>
            </a:r>
          </a:p>
          <a:p>
            <a:pPr lvl="2"/>
            <a:r>
              <a:rPr lang="en-US"/>
              <a:t>Nhấp chuột</a:t>
            </a:r>
            <a:r>
              <a:rPr lang="vi-VN"/>
              <a:t> vào thẻ </a:t>
            </a:r>
            <a:r>
              <a:rPr lang="vi-VN" b="1"/>
              <a:t>file</a:t>
            </a:r>
            <a:r>
              <a:rPr lang="vi-VN"/>
              <a:t>, chọn </a:t>
            </a:r>
            <a:r>
              <a:rPr lang="vi-VN" b="1"/>
              <a:t>options</a:t>
            </a:r>
            <a:r>
              <a:rPr lang="vi-VN"/>
              <a:t>, </a:t>
            </a:r>
            <a:br>
              <a:rPr lang="vi-VN"/>
            </a:br>
            <a:r>
              <a:rPr lang="vi-VN"/>
              <a:t>và trong nhóm </a:t>
            </a:r>
            <a:r>
              <a:rPr lang="vi-VN" b="1"/>
              <a:t>advanced</a:t>
            </a:r>
            <a:r>
              <a:rPr lang="vi-VN"/>
              <a:t>, nhấp chuột </a:t>
            </a:r>
            <a:br>
              <a:rPr lang="vi-VN"/>
            </a:br>
            <a:r>
              <a:rPr lang="vi-VN"/>
              <a:t>vào </a:t>
            </a:r>
            <a:r>
              <a:rPr lang="vi-VN" b="1"/>
              <a:t>autoarchive settings</a:t>
            </a:r>
            <a:r>
              <a:rPr lang="vi-VN"/>
              <a:t>, hoặc</a:t>
            </a:r>
            <a:r>
              <a:rPr lang="en-US"/>
              <a:t> </a:t>
            </a:r>
          </a:p>
          <a:p>
            <a:pPr lvl="2"/>
            <a:r>
              <a:rPr lang="vi-VN"/>
              <a:t>Có thể xác định khoảng thời giao bao lâu </a:t>
            </a:r>
            <a:br>
              <a:rPr lang="vi-VN"/>
            </a:br>
            <a:r>
              <a:rPr lang="vi-VN"/>
              <a:t>chạy tính năng autoarchive</a:t>
            </a:r>
            <a:endParaRPr lang="en-US"/>
          </a:p>
          <a:p>
            <a:pPr lvl="2"/>
            <a:r>
              <a:rPr lang="vi-VN"/>
              <a:t>Có thể chọn để xử lý, hoặc có thể hủy </a:t>
            </a:r>
            <a:br>
              <a:rPr lang="vi-VN"/>
            </a:br>
            <a:r>
              <a:rPr lang="vi-VN"/>
              <a:t>thao tác</a:t>
            </a:r>
            <a:r>
              <a:rPr lang="en-US"/>
              <a:t>:</a:t>
            </a:r>
          </a:p>
          <a:p>
            <a:pPr lvl="3"/>
            <a:r>
              <a:rPr lang="vi-VN"/>
              <a:t>Nhấp chuột vào thẻ </a:t>
            </a:r>
            <a:r>
              <a:rPr lang="vi-VN" b="1"/>
              <a:t>folder</a:t>
            </a:r>
            <a:r>
              <a:rPr lang="vi-VN"/>
              <a:t>, trong nhóm </a:t>
            </a:r>
            <a:br>
              <a:rPr lang="vi-VN"/>
            </a:br>
            <a:r>
              <a:rPr lang="vi-VN" b="1"/>
              <a:t>properties</a:t>
            </a:r>
            <a:r>
              <a:rPr lang="vi-VN"/>
              <a:t>, chọn </a:t>
            </a:r>
            <a:r>
              <a:rPr lang="vi-VN" b="1"/>
              <a:t>autoarchive settings</a:t>
            </a:r>
            <a:endParaRPr lang="en-US"/>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62</a:t>
            </a:fld>
            <a:endParaRPr lang="en-US" dirty="0"/>
          </a:p>
        </p:txBody>
      </p:sp>
      <p:pic>
        <p:nvPicPr>
          <p:cNvPr id="6" name="Picture 5" descr="C:\Certiport\iQsystem\Exams\Microsoft Office Specialist\Documents\l13-018.png"/>
          <p:cNvPicPr/>
          <p:nvPr/>
        </p:nvPicPr>
        <p:blipFill>
          <a:blip r:embed="rId3">
            <a:extLst>
              <a:ext uri="{28A0092B-C50C-407E-A947-70E740481C1C}">
                <a14:useLocalDpi xmlns:a14="http://schemas.microsoft.com/office/drawing/2010/main" val="0"/>
              </a:ext>
            </a:extLst>
          </a:blip>
          <a:srcRect/>
          <a:stretch>
            <a:fillRect/>
          </a:stretch>
        </p:blipFill>
        <p:spPr bwMode="auto">
          <a:xfrm>
            <a:off x="5617430" y="834786"/>
            <a:ext cx="2814382" cy="2096453"/>
          </a:xfrm>
          <a:prstGeom prst="rect">
            <a:avLst/>
          </a:prstGeom>
          <a:noFill/>
          <a:ln>
            <a:noFill/>
          </a:ln>
        </p:spPr>
      </p:pic>
      <p:pic>
        <p:nvPicPr>
          <p:cNvPr id="7" name="Picture 6" descr="C:\Users\swong\Documents\Manuals\IC3 GS4\7314 IC3 GS4\Screens\L13\l13-028.png"/>
          <p:cNvPicPr/>
          <p:nvPr/>
        </p:nvPicPr>
        <p:blipFill rotWithShape="1">
          <a:blip r:embed="rId4">
            <a:extLst>
              <a:ext uri="{28A0092B-C50C-407E-A947-70E740481C1C}">
                <a14:useLocalDpi xmlns:a14="http://schemas.microsoft.com/office/drawing/2010/main" val="0"/>
              </a:ext>
            </a:extLst>
          </a:blip>
          <a:srcRect b="45455"/>
          <a:stretch/>
        </p:blipFill>
        <p:spPr bwMode="auto">
          <a:xfrm>
            <a:off x="5432589" y="3008124"/>
            <a:ext cx="3184064" cy="1672590"/>
          </a:xfrm>
          <a:prstGeom prst="rect">
            <a:avLst/>
          </a:prstGeom>
          <a:noFill/>
          <a:ln>
            <a:noFill/>
          </a:ln>
        </p:spPr>
      </p:pic>
    </p:spTree>
    <p:extLst>
      <p:ext uri="{BB962C8B-B14F-4D97-AF65-F5344CB8AC3E}">
        <p14:creationId xmlns:p14="http://schemas.microsoft.com/office/powerpoint/2010/main" val="26019616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a:xfrm>
            <a:off x="150725" y="893852"/>
            <a:ext cx="8383675" cy="3784132"/>
          </a:xfrm>
        </p:spPr>
        <p:txBody>
          <a:bodyPr/>
          <a:lstStyle/>
          <a:p>
            <a:r>
              <a:rPr lang="en-US" b="1"/>
              <a:t>Tự động hóa Outlook</a:t>
            </a:r>
            <a:endParaRPr lang="vi-VN" b="1"/>
          </a:p>
          <a:p>
            <a:r>
              <a:rPr lang="en-US" b="1"/>
              <a:t>Sử dụng chữ ký</a:t>
            </a:r>
            <a:endParaRPr lang="vi-VN" b="1"/>
          </a:p>
          <a:p>
            <a:pPr lvl="2"/>
            <a:r>
              <a:rPr lang="vi-VN"/>
              <a:t>Để tạo chữ ký, chọn </a:t>
            </a:r>
            <a:r>
              <a:rPr lang="vi-VN" b="1"/>
              <a:t>File</a:t>
            </a:r>
            <a:r>
              <a:rPr lang="vi-VN"/>
              <a:t>,</a:t>
            </a:r>
            <a:r>
              <a:rPr lang="vi-VN" b="1"/>
              <a:t> Options</a:t>
            </a:r>
            <a:r>
              <a:rPr lang="vi-VN"/>
              <a:t>,</a:t>
            </a:r>
            <a:r>
              <a:rPr lang="vi-VN" b="1"/>
              <a:t> </a:t>
            </a:r>
            <a:r>
              <a:rPr lang="vi-VN"/>
              <a:t>và trong mục </a:t>
            </a:r>
            <a:r>
              <a:rPr lang="vi-VN" b="1"/>
              <a:t>Mail</a:t>
            </a:r>
            <a:r>
              <a:rPr lang="vi-VN"/>
              <a:t>, trong vùng </a:t>
            </a:r>
            <a:r>
              <a:rPr lang="vi-VN" b="1"/>
              <a:t>Compose messages</a:t>
            </a:r>
            <a:r>
              <a:rPr lang="vi-VN"/>
              <a:t>, nhấp chuột vào </a:t>
            </a:r>
            <a:r>
              <a:rPr lang="vi-VN" b="1"/>
              <a:t>Signatures</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63</a:t>
            </a:fld>
            <a:endParaRPr lang="en-US" dirty="0"/>
          </a:p>
        </p:txBody>
      </p:sp>
      <p:pic>
        <p:nvPicPr>
          <p:cNvPr id="6" name="Picture 5" descr="C:\Certiport\iQsystem\Exams\Microsoft Office Specialist\Documents\l13-019.png"/>
          <p:cNvPicPr/>
          <p:nvPr/>
        </p:nvPicPr>
        <p:blipFill>
          <a:blip r:embed="rId3">
            <a:extLst>
              <a:ext uri="{28A0092B-C50C-407E-A947-70E740481C1C}">
                <a14:useLocalDpi xmlns:a14="http://schemas.microsoft.com/office/drawing/2010/main" val="0"/>
              </a:ext>
            </a:extLst>
          </a:blip>
          <a:srcRect/>
          <a:stretch>
            <a:fillRect/>
          </a:stretch>
        </p:blipFill>
        <p:spPr bwMode="auto">
          <a:xfrm>
            <a:off x="2342508" y="2506894"/>
            <a:ext cx="4437022" cy="2141366"/>
          </a:xfrm>
          <a:prstGeom prst="rect">
            <a:avLst/>
          </a:prstGeom>
          <a:noFill/>
          <a:ln>
            <a:noFill/>
          </a:ln>
        </p:spPr>
      </p:pic>
    </p:spTree>
    <p:extLst>
      <p:ext uri="{BB962C8B-B14F-4D97-AF65-F5344CB8AC3E}">
        <p14:creationId xmlns:p14="http://schemas.microsoft.com/office/powerpoint/2010/main" val="13982500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lstStyle/>
          <a:p>
            <a:pPr marL="461963" lvl="2" indent="-287338"/>
            <a:r>
              <a:rPr lang="vi-VN"/>
              <a:t>Nhấp chuột vào </a:t>
            </a:r>
            <a:r>
              <a:rPr lang="vi-VN" b="1"/>
              <a:t>New</a:t>
            </a:r>
            <a:r>
              <a:rPr lang="vi-VN"/>
              <a:t>, nhập tên của chữ ký và chọn </a:t>
            </a:r>
            <a:r>
              <a:rPr lang="vi-VN" b="1"/>
              <a:t>OK</a:t>
            </a:r>
            <a:endParaRPr lang="en-US" b="1" dirty="0"/>
          </a:p>
          <a:p>
            <a:pPr marL="739775" lvl="3" indent="-277813"/>
            <a:r>
              <a:rPr lang="vi-VN"/>
              <a:t>Sau đó bạn có thể nhập văn bản chữ ký và định dạng nếu cần.</a:t>
            </a:r>
            <a:endParaRPr lang="en-US" dirty="0"/>
          </a:p>
          <a:p>
            <a:pPr marL="461963" lvl="2" indent="-287338"/>
            <a:r>
              <a:rPr lang="vi-VN"/>
              <a:t>Bạn có thể tạo nhiều chữ ký tại một thời điểm, hoặc bạn có thể thêm các chữ ký mới khi bạn cần</a:t>
            </a:r>
            <a:endParaRPr lang="en-US" dirty="0"/>
          </a:p>
          <a:p>
            <a:pPr marL="461963" lvl="2" indent="-287338"/>
            <a:r>
              <a:rPr lang="vi-VN"/>
              <a:t>Bạn thiết kế chữ ký mặc định để chữ ký xuất hiện trong mọi bản tin, hoặc bạn xác định sử dụng các chữ ký khác nhau khi trả lời thư và chuyển tiếp thư</a:t>
            </a:r>
            <a:endParaRPr lang="en-US" dirty="0"/>
          </a:p>
          <a:p>
            <a:pPr marL="461963" lvl="2" indent="-287338"/>
            <a:r>
              <a:rPr lang="vi-VN"/>
              <a:t>Để chọn chữ ký khác với chữ ký mặc định cho một bản tin </a:t>
            </a:r>
            <a:br>
              <a:rPr lang="vi-VN"/>
            </a:br>
            <a:r>
              <a:rPr lang="vi-VN"/>
              <a:t>mới, trên thẻ Message, trong nhóm Include, nhấp chuột </a:t>
            </a:r>
            <a:br>
              <a:rPr lang="vi-VN"/>
            </a:br>
            <a:r>
              <a:rPr lang="vi-VN"/>
              <a:t>vào mũi tên của Signature và sau đó nhấp chuột vào chữ </a:t>
            </a:r>
            <a:br>
              <a:rPr lang="vi-VN"/>
            </a:br>
            <a:r>
              <a:rPr lang="vi-VN"/>
              <a:t>ký thích hợp</a:t>
            </a:r>
            <a:endParaRPr lang="en-US" dirty="0"/>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64</a:t>
            </a:fld>
            <a:endParaRPr lang="en-US" dirty="0"/>
          </a:p>
        </p:txBody>
      </p:sp>
      <p:pic>
        <p:nvPicPr>
          <p:cNvPr id="6" name="Picture 5" descr="C:\Certiport\iQsystem\Exams\Microsoft Office Specialist\Documents\l13-023.png"/>
          <p:cNvPicPr/>
          <p:nvPr/>
        </p:nvPicPr>
        <p:blipFill>
          <a:blip r:embed="rId3">
            <a:extLst>
              <a:ext uri="{28A0092B-C50C-407E-A947-70E740481C1C}">
                <a14:useLocalDpi xmlns:a14="http://schemas.microsoft.com/office/drawing/2010/main" val="0"/>
              </a:ext>
            </a:extLst>
          </a:blip>
          <a:srcRect/>
          <a:stretch>
            <a:fillRect/>
          </a:stretch>
        </p:blipFill>
        <p:spPr bwMode="auto">
          <a:xfrm>
            <a:off x="6917652" y="3062510"/>
            <a:ext cx="1219481" cy="1304005"/>
          </a:xfrm>
          <a:prstGeom prst="rect">
            <a:avLst/>
          </a:prstGeom>
          <a:noFill/>
          <a:ln>
            <a:noFill/>
          </a:ln>
        </p:spPr>
      </p:pic>
    </p:spTree>
    <p:extLst>
      <p:ext uri="{BB962C8B-B14F-4D97-AF65-F5344CB8AC3E}">
        <p14:creationId xmlns:p14="http://schemas.microsoft.com/office/powerpoint/2010/main" val="31692323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fontScale="92500" lnSpcReduction="10000"/>
          </a:bodyPr>
          <a:lstStyle/>
          <a:p>
            <a:r>
              <a:rPr lang="en-US" b="1"/>
              <a:t>Gửi thông báo không làm việc ở văn phòng</a:t>
            </a:r>
            <a:endParaRPr lang="vi-VN" b="1"/>
          </a:p>
          <a:p>
            <a:pPr lvl="1"/>
            <a:r>
              <a:rPr lang="vi-VN"/>
              <a:t>Trong thực tiễn kinh doanh, nếu bạn lên kế hoạch không có mặt ở văn phòng, bạn gửi bản tin để thông báo với những người thường xuyên liên lạc với bạn</a:t>
            </a:r>
            <a:endParaRPr lang="en-US" dirty="0"/>
          </a:p>
          <a:p>
            <a:pPr lvl="1"/>
            <a:r>
              <a:rPr lang="vi-VN"/>
              <a:t>Thông báo cho mọi người về sự vắng mặt của mình và cung cấp cho họ tên của đồng nghiệp có thể hỗ trợ họ</a:t>
            </a:r>
            <a:endParaRPr lang="en-US" dirty="0"/>
          </a:p>
          <a:p>
            <a:pPr lvl="1"/>
            <a:r>
              <a:rPr lang="vi-VN"/>
              <a:t>Cố gắng gửi thông báo ít nhất hai ngày trước khi bạn khởi hành</a:t>
            </a:r>
            <a:endParaRPr lang="en-US" dirty="0"/>
          </a:p>
          <a:p>
            <a:pPr lvl="1"/>
            <a:r>
              <a:rPr lang="vi-VN"/>
              <a:t>Việc gửi thông báo đến các liên lạc cá nhân là tùy theo quyết định của bạn.</a:t>
            </a:r>
            <a:endParaRPr lang="en-US" dirty="0"/>
          </a:p>
          <a:p>
            <a:pPr lvl="1"/>
            <a:r>
              <a:rPr lang="vi-VN"/>
              <a:t>Một vài chương trình thư điện tử và máy chủ thư điện tử cung cấp tùy chọn để gửi phản hồi tự động khi bạn không làm việc ở văn phòng cho bất kỳ ai gửi thư điện tử trong suốt thời gian này</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65</a:t>
            </a:fld>
            <a:endParaRPr lang="en-US" dirty="0"/>
          </a:p>
        </p:txBody>
      </p:sp>
    </p:spTree>
    <p:extLst>
      <p:ext uri="{BB962C8B-B14F-4D97-AF65-F5344CB8AC3E}">
        <p14:creationId xmlns:p14="http://schemas.microsoft.com/office/powerpoint/2010/main" val="861891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Sử dụng Microsoft Outlook</a:t>
            </a:r>
            <a:endParaRPr lang="en-US" dirty="0"/>
          </a:p>
        </p:txBody>
      </p:sp>
      <p:sp>
        <p:nvSpPr>
          <p:cNvPr id="3" name="Content Placeholder 2"/>
          <p:cNvSpPr>
            <a:spLocks noGrp="1"/>
          </p:cNvSpPr>
          <p:nvPr>
            <p:ph idx="1"/>
          </p:nvPr>
        </p:nvSpPr>
        <p:spPr/>
        <p:txBody>
          <a:bodyPr>
            <a:normAutofit lnSpcReduction="10000"/>
          </a:bodyPr>
          <a:lstStyle/>
          <a:p>
            <a:pPr lvl="1"/>
            <a:r>
              <a:rPr lang="vi-VN"/>
              <a:t>Nhược điểm chính của việc phản hồi này là sẽ gửi cho tất cả mọi người nhận mà không phân biệt người gửi là ai</a:t>
            </a:r>
            <a:endParaRPr lang="en-US" dirty="0"/>
          </a:p>
          <a:p>
            <a:pPr lvl="1"/>
            <a:r>
              <a:rPr lang="vi-VN"/>
              <a:t>không truy cập vào tính năng này trừ khi bạn kết nối với các máy chủ thư điện tử chuyên dụng </a:t>
            </a:r>
            <a:endParaRPr lang="en-US" dirty="0"/>
          </a:p>
          <a:p>
            <a:pPr lvl="1"/>
            <a:r>
              <a:rPr lang="vi-VN"/>
              <a:t>Để thiết lập hoặc xóa thông báo</a:t>
            </a:r>
            <a:br>
              <a:rPr lang="vi-VN"/>
            </a:br>
            <a:r>
              <a:rPr lang="vi-VN"/>
              <a:t>không có mặt tại văn phòng làm </a:t>
            </a:r>
            <a:br>
              <a:rPr lang="vi-VN"/>
            </a:br>
            <a:r>
              <a:rPr lang="vi-VN"/>
              <a:t>việc, bạn nhấp chuột vào </a:t>
            </a:r>
            <a:r>
              <a:rPr lang="vi-VN" b="1"/>
              <a:t>File</a:t>
            </a:r>
            <a:r>
              <a:rPr lang="vi-VN"/>
              <a:t> và</a:t>
            </a:r>
            <a:br>
              <a:rPr lang="vi-VN"/>
            </a:br>
            <a:r>
              <a:rPr lang="vi-VN"/>
              <a:t>với mục Info được chọn, nhấp </a:t>
            </a:r>
            <a:br>
              <a:rPr lang="vi-VN"/>
            </a:br>
            <a:r>
              <a:rPr lang="vi-VN"/>
              <a:t>chuột vào </a:t>
            </a:r>
            <a:r>
              <a:rPr lang="vi-VN" b="1"/>
              <a:t>Automatic Replies</a:t>
            </a:r>
            <a:r>
              <a:rPr lang="vi-VN"/>
              <a:t>. </a:t>
            </a:r>
            <a:br>
              <a:rPr lang="vi-VN"/>
            </a:br>
            <a:r>
              <a:rPr lang="vi-VN"/>
              <a:t>Sau đó chọn </a:t>
            </a:r>
            <a:r>
              <a:rPr lang="vi-VN" b="1"/>
              <a:t>Send automatic</a:t>
            </a:r>
            <a:br>
              <a:rPr lang="vi-VN" b="1"/>
            </a:br>
            <a:r>
              <a:rPr lang="vi-VN" b="1"/>
              <a:t>replies</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66</a:t>
            </a:fld>
            <a:endParaRPr lang="en-US" dirty="0"/>
          </a:p>
        </p:txBody>
      </p:sp>
      <p:pic>
        <p:nvPicPr>
          <p:cNvPr id="6" name="Picture 5" descr="C:\Users\swong\Documents\Manuals\IC3 GS4\7314 IC3 GS4\Screens\L13\l13-025.png"/>
          <p:cNvPicPr/>
          <p:nvPr/>
        </p:nvPicPr>
        <p:blipFill>
          <a:blip r:embed="rId3">
            <a:extLst>
              <a:ext uri="{28A0092B-C50C-407E-A947-70E740481C1C}">
                <a14:useLocalDpi xmlns:a14="http://schemas.microsoft.com/office/drawing/2010/main" val="0"/>
              </a:ext>
            </a:extLst>
          </a:blip>
          <a:srcRect/>
          <a:stretch>
            <a:fillRect/>
          </a:stretch>
        </p:blipFill>
        <p:spPr bwMode="auto">
          <a:xfrm>
            <a:off x="4769636" y="2044556"/>
            <a:ext cx="3377772" cy="2602507"/>
          </a:xfrm>
          <a:prstGeom prst="rect">
            <a:avLst/>
          </a:prstGeom>
          <a:noFill/>
          <a:ln>
            <a:noFill/>
          </a:ln>
        </p:spPr>
      </p:pic>
    </p:spTree>
    <p:extLst>
      <p:ext uri="{BB962C8B-B14F-4D97-AF65-F5344CB8AC3E}">
        <p14:creationId xmlns:p14="http://schemas.microsoft.com/office/powerpoint/2010/main" val="1598963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Tổng kết bài học</a:t>
            </a:r>
            <a:endParaRPr lang="en-US" dirty="0"/>
          </a:p>
        </p:txBody>
      </p:sp>
      <p:sp>
        <p:nvSpPr>
          <p:cNvPr id="3" name="Content Placeholder 2"/>
          <p:cNvSpPr>
            <a:spLocks noGrp="1"/>
          </p:cNvSpPr>
          <p:nvPr>
            <p:ph idx="1"/>
          </p:nvPr>
        </p:nvSpPr>
        <p:spPr/>
        <p:txBody>
          <a:bodyPr>
            <a:normAutofit fontScale="92500" lnSpcReduction="10000"/>
          </a:bodyPr>
          <a:lstStyle/>
          <a:p>
            <a:pPr lvl="0"/>
            <a:r>
              <a:rPr lang="vi-VN"/>
              <a:t>Những hình thức truyền thông điện tử khác nhau </a:t>
            </a:r>
          </a:p>
          <a:p>
            <a:pPr lvl="0"/>
            <a:r>
              <a:rPr lang="vi-VN"/>
              <a:t>Nhận biết người dùng trên các hệ thống truyền  thông</a:t>
            </a:r>
          </a:p>
          <a:p>
            <a:pPr lvl="0"/>
            <a:r>
              <a:rPr lang="vi-VN"/>
              <a:t>Các phương pháp truyền thông khác nhau</a:t>
            </a:r>
          </a:p>
          <a:p>
            <a:pPr lvl="0"/>
            <a:r>
              <a:rPr lang="vi-VN"/>
              <a:t>Sử dụng truyền thông điện tử thích hợp</a:t>
            </a:r>
          </a:p>
          <a:p>
            <a:r>
              <a:rPr lang="vi-VN"/>
              <a:t>Ưu điểm của truyền thông điện tử</a:t>
            </a:r>
          </a:p>
          <a:p>
            <a:pPr lvl="0"/>
            <a:r>
              <a:rPr lang="vi-VN"/>
              <a:t>Địa chỉ thử điện tử có cấu tạo như thế nào</a:t>
            </a:r>
          </a:p>
          <a:p>
            <a:pPr lvl="0"/>
            <a:r>
              <a:rPr lang="vi-VN"/>
              <a:t>Nhận dạng các thành phần thư điện tử</a:t>
            </a:r>
          </a:p>
          <a:p>
            <a:pPr lvl="0"/>
            <a:r>
              <a:rPr lang="vi-VN"/>
              <a:t>Sử dụng các tệp tin đính kèm hiệu quả</a:t>
            </a:r>
          </a:p>
          <a:p>
            <a:pPr lvl="0"/>
            <a:r>
              <a:rPr lang="vi-VN"/>
              <a:t>Tìm hiểu cách thức đối phó với thư rác </a:t>
            </a:r>
          </a:p>
          <a:p>
            <a:r>
              <a:rPr lang="vi-VN"/>
              <a:t>Những vấn đề phổ biến trong truyền thông điện tử</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67</a:t>
            </a:fld>
            <a:endParaRPr lang="en-US" dirty="0"/>
          </a:p>
        </p:txBody>
      </p:sp>
    </p:spTree>
    <p:extLst>
      <p:ext uri="{BB962C8B-B14F-4D97-AF65-F5344CB8AC3E}">
        <p14:creationId xmlns:p14="http://schemas.microsoft.com/office/powerpoint/2010/main" val="2896954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p:txBody>
          <a:bodyPr>
            <a:normAutofit/>
          </a:bodyPr>
          <a:lstStyle/>
          <a:p>
            <a:pPr marL="457200" indent="-457200">
              <a:buSzPct val="100000"/>
              <a:buFont typeface="+mj-lt"/>
              <a:buAutoNum type="arabicPeriod"/>
            </a:pPr>
            <a:r>
              <a:rPr lang="vi-VN" sz="2300"/>
              <a:t>Những loại hình truyền thông điện tử nào có thể sử dụng được?</a:t>
            </a:r>
          </a:p>
          <a:p>
            <a:pPr marL="1203325" lvl="2" indent="-457200">
              <a:buFont typeface="+mj-lt"/>
              <a:buAutoNum type="alphaLcPeriod"/>
            </a:pPr>
            <a:r>
              <a:rPr lang="vi-VN" sz="2200"/>
              <a:t>Thư điện tử			d.Trò chuyện trực tuyến</a:t>
            </a:r>
          </a:p>
          <a:p>
            <a:pPr marL="1203325" lvl="2" indent="-457200">
              <a:buFont typeface="+mj-lt"/>
              <a:buAutoNum type="alphaLcPeriod"/>
            </a:pPr>
            <a:r>
              <a:rPr lang="vi-VN" sz="2200"/>
              <a:t>Hội nghị truyền hình		e. Bất kỳ đáp án nào </a:t>
            </a:r>
          </a:p>
          <a:p>
            <a:pPr marL="1203325" lvl="2" indent="-457200">
              <a:buFont typeface="+mj-lt"/>
              <a:buAutoNum type="alphaLcPeriod"/>
            </a:pPr>
            <a:r>
              <a:rPr lang="vi-VN" sz="2200"/>
              <a:t>Tin nhắn văn bản		f. a hoặc c</a:t>
            </a:r>
          </a:p>
          <a:p>
            <a:pPr marL="457200" indent="-457200">
              <a:buSzPct val="100000"/>
              <a:buFont typeface="+mj-lt"/>
              <a:buAutoNum type="arabicPeriod"/>
            </a:pPr>
            <a:r>
              <a:rPr lang="vi-VN" sz="2300"/>
              <a:t>Trong địa chỉ thư điện tử sau đây, phần nào biểu diễn tên hòm thư?                     </a:t>
            </a:r>
            <a:r>
              <a:rPr lang="vi-VN"/>
              <a:t>p.f.92fallon@yahoo.com</a:t>
            </a:r>
          </a:p>
          <a:p>
            <a:pPr marL="1203325" lvl="2" indent="-457200">
              <a:buFont typeface="+mj-lt"/>
              <a:buAutoNum type="alphaLcPeriod"/>
            </a:pPr>
            <a:r>
              <a:rPr lang="vi-VN" sz="2200"/>
              <a:t>a.yahoo			c.p.f.92fallon</a:t>
            </a:r>
          </a:p>
          <a:p>
            <a:pPr marL="1203325" lvl="2" indent="-457200">
              <a:buFont typeface="+mj-lt"/>
              <a:buAutoNum type="alphaLcPeriod"/>
            </a:pPr>
            <a:r>
              <a:rPr lang="vi-VN" sz="2200"/>
              <a:t>b.@				d.com</a:t>
            </a:r>
          </a:p>
          <a:p>
            <a:pPr>
              <a:lnSpc>
                <a:spcPct val="120000"/>
              </a:lnSpc>
              <a:buNone/>
              <a:tabLst>
                <a:tab pos="685800" algn="l"/>
                <a:tab pos="1143000" algn="l"/>
              </a:tabLst>
            </a:pP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68</a:t>
            </a:fld>
            <a:endParaRPr lang="en-US" dirty="0"/>
          </a:p>
        </p:txBody>
      </p:sp>
    </p:spTree>
    <p:extLst>
      <p:ext uri="{BB962C8B-B14F-4D97-AF65-F5344CB8AC3E}">
        <p14:creationId xmlns:p14="http://schemas.microsoft.com/office/powerpoint/2010/main" val="18628440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388697" y="877420"/>
            <a:ext cx="8385175" cy="3684914"/>
          </a:xfrm>
        </p:spPr>
        <p:txBody>
          <a:bodyPr>
            <a:noAutofit/>
          </a:bodyPr>
          <a:lstStyle/>
          <a:p>
            <a:pPr marL="342900" indent="-342900">
              <a:buSzPct val="100000"/>
              <a:buFont typeface="+mj-lt"/>
              <a:buAutoNum type="arabicPeriod" startAt="3"/>
            </a:pPr>
            <a:r>
              <a:rPr lang="vi-VN" sz="2000"/>
              <a:t>Alice đã gửi thư điện tử cho Gail, Susan và Kelly. When Gail mở bản tin, cô ta thấy bản tin được gửi cho mình và Susan. Khi Susan mở bản tin, cô ấy nhìn thấy bản tin được gửi cho cô ta và Gail. Khi Kelly mở bản tin, cô ấy nhìn thấy thư chỉ được gửi cho mình. Câu nào dưới đây là đúng?</a:t>
            </a:r>
          </a:p>
          <a:p>
            <a:pPr marL="742950" lvl="1" indent="-342900">
              <a:buSzPct val="100000"/>
              <a:buFont typeface="+mj-lt"/>
              <a:buAutoNum type="alphaLcPeriod"/>
            </a:pPr>
            <a:r>
              <a:rPr lang="vi-VN" sz="1800"/>
              <a:t>Alice đã liệt kê cả ba địa chỉ trong trường To.</a:t>
            </a:r>
          </a:p>
          <a:p>
            <a:pPr marL="742950" lvl="1" indent="-342900">
              <a:buSzPct val="100000"/>
              <a:buFont typeface="+mj-lt"/>
              <a:buAutoNum type="alphaLcPeriod"/>
            </a:pPr>
            <a:r>
              <a:rPr lang="vi-VN" sz="1800"/>
              <a:t>Alice đã liệt kê địa chỉ của Kelly trong trường To trong khi Gail và Susan được đặt trong trường BCC.</a:t>
            </a:r>
          </a:p>
          <a:p>
            <a:pPr marL="742950" lvl="1" indent="-342900">
              <a:buSzPct val="100000"/>
              <a:buFont typeface="+mj-lt"/>
              <a:buAutoNum type="alphaLcPeriod"/>
            </a:pPr>
            <a:r>
              <a:rPr lang="vi-VN" sz="1800"/>
              <a:t>Alice đã liệt kê địa chỉ của Gail và Susan trong trường To, và liệt kê địa chỉ của Kelly trong trường BCC.</a:t>
            </a:r>
          </a:p>
          <a:p>
            <a:pPr marL="742950" lvl="1" indent="-342900">
              <a:buSzPct val="100000"/>
              <a:buFont typeface="+mj-lt"/>
              <a:buAutoNum type="alphaLcPeriod"/>
            </a:pPr>
            <a:r>
              <a:rPr lang="vi-VN" sz="1800"/>
              <a:t>Alice đã liệt kê cả ba địa chỉ trong trường BCC.</a:t>
            </a:r>
          </a:p>
          <a:p>
            <a:pPr marL="742950" lvl="1" indent="-342900">
              <a:buSzPct val="100000"/>
              <a:buFont typeface="+mj-lt"/>
              <a:buAutoNum type="alphaLcPeriod"/>
            </a:pPr>
            <a:r>
              <a:rPr lang="vi-VN" sz="1800"/>
              <a:t>a hoặc b</a:t>
            </a:r>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69</a:t>
            </a:fld>
            <a:endParaRPr lang="en-US" dirty="0"/>
          </a:p>
        </p:txBody>
      </p:sp>
    </p:spTree>
    <p:extLst>
      <p:ext uri="{BB962C8B-B14F-4D97-AF65-F5344CB8AC3E}">
        <p14:creationId xmlns:p14="http://schemas.microsoft.com/office/powerpoint/2010/main" val="4211827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txBody>
          <a:bodyPr vert="horz" lIns="91440" tIns="45720" rIns="91440" bIns="45720" rtlCol="0" anchor="ctr">
            <a:noAutofit/>
          </a:bodyPr>
          <a:lstStyle/>
          <a:p>
            <a:r>
              <a:rPr lang="vi-VN" sz="2400"/>
              <a:t>Tôi có thể giao tiếp với người khác bằng cách nào?</a:t>
            </a:r>
            <a:endParaRPr lang="en-US"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8635251"/>
              </p:ext>
            </p:extLst>
          </p:nvPr>
        </p:nvGraphicFramePr>
        <p:xfrm>
          <a:off x="217802" y="1376095"/>
          <a:ext cx="6586545" cy="3002744"/>
        </p:xfrm>
        <a:graphic>
          <a:graphicData uri="http://schemas.openxmlformats.org/drawingml/2006/table">
            <a:tbl>
              <a:tblPr firstRow="1" firstCol="1" bandRow="1"/>
              <a:tblGrid>
                <a:gridCol w="2116145">
                  <a:extLst>
                    <a:ext uri="{9D8B030D-6E8A-4147-A177-3AD203B41FA5}">
                      <a16:colId xmlns:a16="http://schemas.microsoft.com/office/drawing/2014/main" val="20000"/>
                    </a:ext>
                  </a:extLst>
                </a:gridCol>
                <a:gridCol w="4470400">
                  <a:extLst>
                    <a:ext uri="{9D8B030D-6E8A-4147-A177-3AD203B41FA5}">
                      <a16:colId xmlns:a16="http://schemas.microsoft.com/office/drawing/2014/main" val="20001"/>
                    </a:ext>
                  </a:extLst>
                </a:gridCol>
              </a:tblGrid>
              <a:tr h="317964">
                <a:tc>
                  <a:txBody>
                    <a:bodyPr/>
                    <a:lstStyle/>
                    <a:p>
                      <a:pPr>
                        <a:lnSpc>
                          <a:spcPct val="115000"/>
                        </a:lnSpc>
                        <a:spcBef>
                          <a:spcPts val="200"/>
                        </a:spcBef>
                        <a:spcAft>
                          <a:spcPts val="200"/>
                        </a:spcAft>
                        <a:tabLst>
                          <a:tab pos="228600" algn="l"/>
                        </a:tabLst>
                      </a:pPr>
                      <a:r>
                        <a:rPr lang="en-US" sz="1600" b="1">
                          <a:effectLst/>
                          <a:latin typeface="Zurich BT"/>
                          <a:ea typeface="Times New Roman"/>
                          <a:cs typeface="Calibri"/>
                        </a:rPr>
                        <a:t>View Options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mn-lt"/>
                          <a:ea typeface="+mn-ea"/>
                          <a:cs typeface="+mn-cs"/>
                        </a:rPr>
                        <a:t>Thay đổi cách hiển thị </a:t>
                      </a:r>
                      <a:endParaRPr lang="en-US" sz="1600" dirty="0">
                        <a:effectLst/>
                        <a:latin typeface="Zurich BT"/>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8678">
                <a:tc>
                  <a:txBody>
                    <a:bodyPr/>
                    <a:lstStyle/>
                    <a:p>
                      <a:pPr>
                        <a:lnSpc>
                          <a:spcPct val="115000"/>
                        </a:lnSpc>
                        <a:spcBef>
                          <a:spcPts val="200"/>
                        </a:spcBef>
                        <a:spcAft>
                          <a:spcPts val="200"/>
                        </a:spcAft>
                        <a:tabLst>
                          <a:tab pos="228600" algn="l"/>
                        </a:tabLst>
                      </a:pPr>
                      <a:r>
                        <a:rPr lang="en-US" sz="1600" b="1">
                          <a:effectLst/>
                          <a:latin typeface="Zurich BT"/>
                          <a:ea typeface="Times New Roman"/>
                          <a:cs typeface="Calibri"/>
                        </a:rPr>
                        <a:t>Add Contact</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mn-lt"/>
                          <a:ea typeface="+mn-ea"/>
                          <a:cs typeface="+mn-cs"/>
                        </a:rPr>
                        <a:t>Thêm liên lạc vào danh sách những người bạn muốn chia sẻ tin nhắn tức thời.</a:t>
                      </a:r>
                      <a:endParaRPr lang="en-US" sz="1600" dirty="0">
                        <a:effectLst/>
                        <a:latin typeface="Zurich BT"/>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7857">
                <a:tc>
                  <a:txBody>
                    <a:bodyPr/>
                    <a:lstStyle/>
                    <a:p>
                      <a:pPr>
                        <a:lnSpc>
                          <a:spcPct val="115000"/>
                        </a:lnSpc>
                        <a:spcBef>
                          <a:spcPts val="200"/>
                        </a:spcBef>
                        <a:spcAft>
                          <a:spcPts val="200"/>
                        </a:spcAft>
                        <a:tabLst>
                          <a:tab pos="228600" algn="l"/>
                        </a:tabLst>
                      </a:pPr>
                      <a:r>
                        <a:rPr lang="en-US" sz="1600" b="1" dirty="0">
                          <a:effectLst/>
                          <a:latin typeface="Zurich BT"/>
                          <a:ea typeface="Times New Roman"/>
                          <a:cs typeface="Calibri"/>
                        </a:rPr>
                        <a:t>Search Contacts Field</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mn-lt"/>
                          <a:ea typeface="+mn-ea"/>
                          <a:cs typeface="+mn-cs"/>
                        </a:rPr>
                        <a:t>Tìm kiếm một người cụ thể từ danh sách liên lạc của bạn.</a:t>
                      </a:r>
                      <a:endParaRPr lang="en-US" sz="1600" dirty="0">
                        <a:effectLst/>
                        <a:latin typeface="Zurich BT"/>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9509">
                <a:tc>
                  <a:txBody>
                    <a:bodyPr/>
                    <a:lstStyle/>
                    <a:p>
                      <a:pPr>
                        <a:lnSpc>
                          <a:spcPct val="115000"/>
                        </a:lnSpc>
                        <a:spcBef>
                          <a:spcPts val="200"/>
                        </a:spcBef>
                        <a:spcAft>
                          <a:spcPts val="200"/>
                        </a:spcAft>
                        <a:tabLst>
                          <a:tab pos="228600" algn="l"/>
                        </a:tabLst>
                      </a:pPr>
                      <a:r>
                        <a:rPr lang="en-US" sz="1600" b="1">
                          <a:effectLst/>
                          <a:latin typeface="Zurich BT"/>
                          <a:ea typeface="Times New Roman"/>
                          <a:cs typeface="Calibri"/>
                        </a:rPr>
                        <a:t>List of Contacts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mn-lt"/>
                          <a:ea typeface="+mn-ea"/>
                          <a:cs typeface="+mn-cs"/>
                        </a:rPr>
                        <a:t>Hiển thị các liên lạc trong các nhóm đã được ghi chú</a:t>
                      </a:r>
                      <a:endParaRPr lang="en-US" sz="1600" dirty="0">
                        <a:effectLst/>
                        <a:latin typeface="Zurich BT"/>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8678">
                <a:tc>
                  <a:txBody>
                    <a:bodyPr/>
                    <a:lstStyle/>
                    <a:p>
                      <a:pPr>
                        <a:lnSpc>
                          <a:spcPct val="115000"/>
                        </a:lnSpc>
                        <a:spcBef>
                          <a:spcPts val="200"/>
                        </a:spcBef>
                        <a:spcAft>
                          <a:spcPts val="200"/>
                        </a:spcAft>
                        <a:tabLst>
                          <a:tab pos="228600" algn="l"/>
                        </a:tabLst>
                      </a:pPr>
                      <a:r>
                        <a:rPr lang="en-US" sz="1600" b="1">
                          <a:effectLst/>
                          <a:latin typeface="Zurich BT"/>
                          <a:ea typeface="Times New Roman"/>
                          <a:cs typeface="Calibri"/>
                        </a:rPr>
                        <a:t>Connected to</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mn-lt"/>
                          <a:ea typeface="+mn-ea"/>
                          <a:cs typeface="+mn-cs"/>
                        </a:rPr>
                        <a:t>Biểu tượng chỉ ra chương trình nào mà bạn đã kết nối tới chương trình tin nhắn tức thời</a:t>
                      </a:r>
                      <a:endParaRPr lang="en-US" sz="1600" dirty="0">
                        <a:effectLst/>
                        <a:latin typeface="Zurich BT"/>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8678">
                <a:tc>
                  <a:txBody>
                    <a:bodyPr/>
                    <a:lstStyle/>
                    <a:p>
                      <a:pPr>
                        <a:lnSpc>
                          <a:spcPct val="115000"/>
                        </a:lnSpc>
                        <a:spcBef>
                          <a:spcPts val="200"/>
                        </a:spcBef>
                        <a:spcAft>
                          <a:spcPts val="200"/>
                        </a:spcAft>
                        <a:tabLst>
                          <a:tab pos="228600" algn="l"/>
                        </a:tabLst>
                      </a:pPr>
                      <a:r>
                        <a:rPr lang="en-US" sz="1600" b="1" dirty="0">
                          <a:effectLst/>
                          <a:latin typeface="Zurich BT"/>
                          <a:ea typeface="Times New Roman"/>
                          <a:cs typeface="Calibri"/>
                        </a:rPr>
                        <a:t>Add (Social Media contacts)</a:t>
                      </a:r>
                    </a:p>
                  </a:txBody>
                  <a:tcPr marL="68580" marR="68580" marT="0" marB="0">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just">
                        <a:lnSpc>
                          <a:spcPct val="115000"/>
                        </a:lnSpc>
                        <a:spcBef>
                          <a:spcPts val="200"/>
                        </a:spcBef>
                        <a:spcAft>
                          <a:spcPts val="200"/>
                        </a:spcAft>
                        <a:tabLst>
                          <a:tab pos="228600" algn="l"/>
                        </a:tabLst>
                      </a:pPr>
                      <a:r>
                        <a:rPr lang="vi-VN" sz="1600" kern="1200">
                          <a:solidFill>
                            <a:schemeClr val="tx1"/>
                          </a:solidFill>
                          <a:effectLst/>
                          <a:latin typeface="+mn-lt"/>
                          <a:ea typeface="+mn-ea"/>
                          <a:cs typeface="+mn-cs"/>
                        </a:rPr>
                        <a:t>Nhấp chuột vào nút này để thêm các chương trình khác mà bạn có thể liên kết để tìm các liên lạc </a:t>
                      </a:r>
                      <a:endParaRPr lang="en-US" sz="1600" dirty="0">
                        <a:effectLst/>
                        <a:latin typeface="Zurich BT"/>
                        <a:ea typeface="Times New Roman"/>
                        <a:cs typeface="Calibri"/>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a:t>
            </a:fld>
            <a:endParaRPr lang="en-US" dirty="0"/>
          </a:p>
        </p:txBody>
      </p:sp>
      <p:pic>
        <p:nvPicPr>
          <p:cNvPr id="8" name="Picture 7" descr="C:\Users\swong\Documents\Manuals\IC3 GS4\7314 IC3 GS4\l14 ex09.png"/>
          <p:cNvPicPr/>
          <p:nvPr/>
        </p:nvPicPr>
        <p:blipFill>
          <a:blip r:embed="rId3">
            <a:extLst>
              <a:ext uri="{28A0092B-C50C-407E-A947-70E740481C1C}">
                <a14:useLocalDpi xmlns:a14="http://schemas.microsoft.com/office/drawing/2010/main" val="0"/>
              </a:ext>
            </a:extLst>
          </a:blip>
          <a:srcRect/>
          <a:stretch>
            <a:fillRect/>
          </a:stretch>
        </p:blipFill>
        <p:spPr bwMode="auto">
          <a:xfrm>
            <a:off x="6913561" y="1620951"/>
            <a:ext cx="1860570" cy="2430425"/>
          </a:xfrm>
          <a:prstGeom prst="rect">
            <a:avLst/>
          </a:prstGeom>
          <a:noFill/>
          <a:ln>
            <a:noFill/>
          </a:ln>
        </p:spPr>
      </p:pic>
    </p:spTree>
    <p:extLst>
      <p:ext uri="{BB962C8B-B14F-4D97-AF65-F5344CB8AC3E}">
        <p14:creationId xmlns:p14="http://schemas.microsoft.com/office/powerpoint/2010/main" val="332665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388697" y="877420"/>
            <a:ext cx="8385175" cy="3684914"/>
          </a:xfrm>
        </p:spPr>
        <p:txBody>
          <a:bodyPr>
            <a:noAutofit/>
          </a:bodyPr>
          <a:lstStyle/>
          <a:p>
            <a:pPr marL="457200" indent="-457200">
              <a:buSzPct val="100000"/>
              <a:buFont typeface="+mj-lt"/>
              <a:buAutoNum type="arabicPeriod" startAt="4"/>
            </a:pPr>
            <a:r>
              <a:rPr lang="vi-VN" sz="2000"/>
              <a:t>Tại sao quan trọng để thêm nội dung vào dòng chủ đề?</a:t>
            </a:r>
          </a:p>
          <a:p>
            <a:pPr marL="742950" lvl="1" indent="-342900">
              <a:buSzPct val="100000"/>
              <a:buFont typeface="+mj-lt"/>
              <a:buAutoNum type="alphaLcPeriod"/>
            </a:pPr>
            <a:r>
              <a:rPr lang="vi-VN" sz="1800"/>
              <a:t>Để cung cấp cho người nhận mô tả ngắn gọn nội dung của bản tin.</a:t>
            </a:r>
          </a:p>
          <a:p>
            <a:pPr marL="742950" lvl="1" indent="-342900">
              <a:buSzPct val="100000"/>
              <a:buFont typeface="+mj-lt"/>
              <a:buAutoNum type="alphaLcPeriod"/>
            </a:pPr>
            <a:r>
              <a:rPr lang="vi-VN" sz="1800"/>
              <a:t>Để chặn máy chủ thư điện tử đánh dấu thư của bạn có tiềm năng là thư rác.</a:t>
            </a:r>
          </a:p>
          <a:p>
            <a:pPr marL="742950" lvl="1" indent="-342900">
              <a:buSzPct val="100000"/>
              <a:buFont typeface="+mj-lt"/>
              <a:buAutoNum type="alphaLcPeriod"/>
            </a:pPr>
            <a:r>
              <a:rPr lang="vi-VN" sz="1800"/>
              <a:t>Bởi vì bắt buộc phải điền nội dung vào dòng chủ đề khi gửi bản tin.</a:t>
            </a:r>
          </a:p>
          <a:p>
            <a:pPr marL="742950" lvl="1" indent="-342900">
              <a:buSzPct val="100000"/>
              <a:buFont typeface="+mj-lt"/>
              <a:buAutoNum type="alphaLcPeriod"/>
            </a:pPr>
            <a:r>
              <a:rPr lang="vi-VN" sz="1800"/>
              <a:t>Bất kỳ đáp án nào trên.</a:t>
            </a:r>
          </a:p>
          <a:p>
            <a:pPr marL="742950" lvl="1" indent="-342900">
              <a:buSzPct val="100000"/>
              <a:buFont typeface="+mj-lt"/>
              <a:buAutoNum type="alphaLcPeriod"/>
            </a:pPr>
            <a:r>
              <a:rPr lang="vi-VN" sz="1800"/>
              <a:t>a hoặc b</a:t>
            </a:r>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70</a:t>
            </a:fld>
            <a:endParaRPr lang="en-US" dirty="0"/>
          </a:p>
        </p:txBody>
      </p:sp>
    </p:spTree>
    <p:extLst>
      <p:ext uri="{BB962C8B-B14F-4D97-AF65-F5344CB8AC3E}">
        <p14:creationId xmlns:p14="http://schemas.microsoft.com/office/powerpoint/2010/main" val="29634451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150725" y="883578"/>
            <a:ext cx="8383675" cy="4099388"/>
          </a:xfrm>
        </p:spPr>
        <p:txBody>
          <a:bodyPr>
            <a:noAutofit/>
          </a:bodyPr>
          <a:lstStyle/>
          <a:p>
            <a:pPr marL="0" indent="0">
              <a:buNone/>
            </a:pPr>
            <a:r>
              <a:rPr lang="vi-VN" sz="1600"/>
              <a:t>5.Sự khác nhau giữa trả lời bản tin và chuyển tiếp bản tin là gì?</a:t>
            </a:r>
          </a:p>
          <a:p>
            <a:pPr marL="400050" lvl="1" indent="0">
              <a:buNone/>
            </a:pPr>
            <a:r>
              <a:rPr lang="vi-VN" sz="1600"/>
              <a:t>a.Trả lời tin là khi bạn đáp ứng người gửi tới người nhận và chuyển tiếp bản tin là phản hồi cho người nhận và cũng gửi bản sao của bản tin cho bạn.</a:t>
            </a:r>
          </a:p>
          <a:p>
            <a:pPr marL="400050" lvl="1" indent="0">
              <a:buNone/>
            </a:pPr>
            <a:r>
              <a:rPr lang="vi-VN" sz="1600"/>
              <a:t>b.Bạn có thể phản hồi cho một hoặc nhiều người nhưng chỉ có thể chuyển tiếp bản tin cho một người.</a:t>
            </a:r>
          </a:p>
          <a:p>
            <a:pPr marL="400050" lvl="1" indent="0">
              <a:buNone/>
            </a:pPr>
            <a:r>
              <a:rPr lang="vi-VN" sz="1600"/>
              <a:t>c.Phản hồi khi bạn đáp ứng người gửi và chuyển tiếp là gửi bản tin cho một ai đó. </a:t>
            </a:r>
          </a:p>
          <a:p>
            <a:pPr marL="400050" lvl="1" indent="0">
              <a:buNone/>
            </a:pPr>
            <a:r>
              <a:rPr lang="vi-VN" sz="1600"/>
              <a:t>d.Không khác gì cả</a:t>
            </a:r>
          </a:p>
          <a:p>
            <a:pPr marL="0" indent="0">
              <a:buNone/>
            </a:pPr>
            <a:r>
              <a:rPr lang="vi-VN" sz="1600"/>
              <a:t>6.Khi nào bạn nên sử dụng siêu liên kết thay vì đính kèm một tệp tin trong thư điện tử?</a:t>
            </a:r>
          </a:p>
          <a:p>
            <a:pPr marL="400050" lvl="1" indent="0">
              <a:buNone/>
            </a:pPr>
            <a:r>
              <a:rPr lang="vi-VN" sz="1600"/>
              <a:t>a.Khi tệp tin đính kèm lớn và tệp tin có thể được tải từ một vị trí xác định trên Web site.</a:t>
            </a:r>
          </a:p>
          <a:p>
            <a:pPr marL="400050" lvl="1" indent="0">
              <a:buNone/>
            </a:pPr>
            <a:r>
              <a:rPr lang="vi-VN" sz="1600"/>
              <a:t>b.Khi người nhận của bạn không thể xem định dạng văn bản.</a:t>
            </a:r>
          </a:p>
          <a:p>
            <a:pPr marL="400050" lvl="1" indent="0">
              <a:buNone/>
            </a:pPr>
            <a:r>
              <a:rPr lang="vi-VN" sz="1600"/>
              <a:t>c.Khi chứa địa chỉ thư điện tử của đồng nghiệp hoặc khách hàng.</a:t>
            </a:r>
          </a:p>
          <a:p>
            <a:pPr marL="400050" lvl="1" indent="0">
              <a:buNone/>
            </a:pPr>
            <a:r>
              <a:rPr lang="vi-VN" sz="1600"/>
              <a:t>d.Khi bạn đang gửi bản tin từ máy chủ thư điện tử trên nền Web.</a:t>
            </a:r>
          </a:p>
          <a:p>
            <a:pPr marL="400050" lvl="1" indent="0">
              <a:buNone/>
            </a:pPr>
            <a:r>
              <a:rPr lang="vi-VN" sz="1600"/>
              <a:t>e.Bất kỳ đáp án nào ở trên</a:t>
            </a:r>
          </a:p>
          <a:p>
            <a:pPr marL="400050" lvl="1" indent="0">
              <a:buNone/>
            </a:pPr>
            <a:r>
              <a:rPr lang="vi-VN" sz="1600"/>
              <a:t>f.a hoặc c</a:t>
            </a:r>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71</a:t>
            </a:fld>
            <a:endParaRPr lang="en-US" dirty="0"/>
          </a:p>
        </p:txBody>
      </p:sp>
    </p:spTree>
    <p:extLst>
      <p:ext uri="{BB962C8B-B14F-4D97-AF65-F5344CB8AC3E}">
        <p14:creationId xmlns:p14="http://schemas.microsoft.com/office/powerpoint/2010/main" val="2264831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150725" y="863029"/>
            <a:ext cx="8383675" cy="3852809"/>
          </a:xfrm>
        </p:spPr>
        <p:txBody>
          <a:bodyPr>
            <a:normAutofit fontScale="77500" lnSpcReduction="20000"/>
          </a:bodyPr>
          <a:lstStyle/>
          <a:p>
            <a:pPr marL="0" indent="0">
              <a:lnSpc>
                <a:spcPct val="120000"/>
              </a:lnSpc>
              <a:spcBef>
                <a:spcPts val="0"/>
              </a:spcBef>
              <a:buNone/>
            </a:pPr>
            <a:r>
              <a:rPr lang="vi-VN"/>
              <a:t>7.Thư rác đề cập đến điều gì?</a:t>
            </a:r>
          </a:p>
          <a:p>
            <a:pPr marL="400050" lvl="1" indent="0">
              <a:lnSpc>
                <a:spcPct val="120000"/>
              </a:lnSpc>
              <a:spcBef>
                <a:spcPts val="0"/>
              </a:spcBef>
              <a:buNone/>
            </a:pPr>
            <a:r>
              <a:rPr lang="vi-VN"/>
              <a:t>a.Những bản tin không mong muốn để quảng bá sản phẩm, dịch vụ hoặc các chủ đề về chính trị/tôn giáo.</a:t>
            </a:r>
          </a:p>
          <a:p>
            <a:pPr marL="400050" lvl="1" indent="0">
              <a:lnSpc>
                <a:spcPct val="120000"/>
              </a:lnSpc>
              <a:spcBef>
                <a:spcPts val="0"/>
              </a:spcBef>
              <a:buNone/>
            </a:pPr>
            <a:r>
              <a:rPr lang="vi-VN"/>
              <a:t>b.Bản tin từ các công ty mà bạn đã đăng ký để nhận thư.</a:t>
            </a:r>
          </a:p>
          <a:p>
            <a:pPr marL="400050" lvl="1" indent="0">
              <a:lnSpc>
                <a:spcPct val="120000"/>
              </a:lnSpc>
              <a:spcBef>
                <a:spcPts val="0"/>
              </a:spcBef>
              <a:buNone/>
            </a:pPr>
            <a:r>
              <a:rPr lang="vi-VN"/>
              <a:t>c.Hình ảnh trong bản tin từ những người bạn.</a:t>
            </a:r>
          </a:p>
          <a:p>
            <a:pPr marL="400050" lvl="1" indent="0">
              <a:lnSpc>
                <a:spcPct val="120000"/>
              </a:lnSpc>
              <a:spcBef>
                <a:spcPts val="0"/>
              </a:spcBef>
              <a:buNone/>
            </a:pPr>
            <a:r>
              <a:rPr lang="en-US"/>
              <a:t>d.Vi rút trong một bản tin. </a:t>
            </a:r>
            <a:endParaRPr lang="vi-VN"/>
          </a:p>
          <a:p>
            <a:pPr marL="0" indent="0">
              <a:lnSpc>
                <a:spcPct val="120000"/>
              </a:lnSpc>
              <a:spcBef>
                <a:spcPts val="0"/>
              </a:spcBef>
              <a:buNone/>
            </a:pPr>
            <a:r>
              <a:rPr lang="fr-FR"/>
              <a:t>8.Lưu trữ bản tin nghĩa là gì?</a:t>
            </a:r>
            <a:endParaRPr lang="vi-VN"/>
          </a:p>
          <a:p>
            <a:pPr marL="400050" lvl="1" indent="0">
              <a:lnSpc>
                <a:spcPct val="120000"/>
              </a:lnSpc>
              <a:spcBef>
                <a:spcPts val="0"/>
              </a:spcBef>
              <a:buNone/>
            </a:pPr>
            <a:r>
              <a:rPr lang="fr-FR"/>
              <a:t>a.Outlook sẽ chuyển các bản tin nhận được trước một ngày xác định vào trong thư mục Deleted Items.</a:t>
            </a:r>
            <a:endParaRPr lang="vi-VN"/>
          </a:p>
          <a:p>
            <a:pPr marL="400050" lvl="1" indent="0">
              <a:lnSpc>
                <a:spcPct val="120000"/>
              </a:lnSpc>
              <a:spcBef>
                <a:spcPts val="0"/>
              </a:spcBef>
              <a:buNone/>
            </a:pPr>
            <a:r>
              <a:rPr lang="fr-FR"/>
              <a:t>b.Outlook sẽ chuyển các bản tin nhận được trước một ngày xác định vào trong một tệp tin dữ liệu riêng rẽ.</a:t>
            </a:r>
            <a:endParaRPr lang="vi-VN"/>
          </a:p>
          <a:p>
            <a:pPr marL="400050" lvl="1" indent="0">
              <a:lnSpc>
                <a:spcPct val="120000"/>
              </a:lnSpc>
              <a:spcBef>
                <a:spcPts val="0"/>
              </a:spcBef>
              <a:buNone/>
            </a:pPr>
            <a:r>
              <a:rPr lang="fr-FR"/>
              <a:t>c.Outlook tạo bản lưu tệp tin dữ liệu Outlook và lưu trữ nó vào một vị trí khác tự động.</a:t>
            </a:r>
          </a:p>
          <a:p>
            <a:pPr marL="400050" lvl="1" indent="0">
              <a:lnSpc>
                <a:spcPct val="120000"/>
              </a:lnSpc>
              <a:spcBef>
                <a:spcPts val="0"/>
              </a:spcBef>
              <a:buNone/>
            </a:pPr>
            <a:r>
              <a:rPr lang="fr-FR"/>
              <a:t>d.Outlook lưu vết mọi hành động được thực hiện với một bản tin trong một tệp tin tổng kết với chu kỳ 60 ngày.</a:t>
            </a:r>
            <a:endParaRPr lang="vi-VN"/>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72</a:t>
            </a:fld>
            <a:endParaRPr lang="en-US" dirty="0"/>
          </a:p>
        </p:txBody>
      </p:sp>
    </p:spTree>
    <p:extLst>
      <p:ext uri="{BB962C8B-B14F-4D97-AF65-F5344CB8AC3E}">
        <p14:creationId xmlns:p14="http://schemas.microsoft.com/office/powerpoint/2010/main" val="2199369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Câu hỏi ôn tập</a:t>
            </a:r>
            <a:endParaRPr lang="en-US" dirty="0"/>
          </a:p>
        </p:txBody>
      </p:sp>
      <p:sp>
        <p:nvSpPr>
          <p:cNvPr id="3" name="Content Placeholder 2"/>
          <p:cNvSpPr>
            <a:spLocks noGrp="1"/>
          </p:cNvSpPr>
          <p:nvPr>
            <p:ph idx="1"/>
          </p:nvPr>
        </p:nvSpPr>
        <p:spPr>
          <a:xfrm>
            <a:off x="123291" y="914399"/>
            <a:ext cx="8352890" cy="3750067"/>
          </a:xfrm>
        </p:spPr>
        <p:txBody>
          <a:bodyPr>
            <a:normAutofit fontScale="77500" lnSpcReduction="20000"/>
          </a:bodyPr>
          <a:lstStyle/>
          <a:p>
            <a:pPr marL="0" indent="0">
              <a:lnSpc>
                <a:spcPct val="120000"/>
              </a:lnSpc>
              <a:spcBef>
                <a:spcPts val="0"/>
              </a:spcBef>
              <a:buNone/>
            </a:pPr>
            <a:r>
              <a:rPr lang="fr-FR"/>
              <a:t>9.Tại sao bạn muốn tạo chữ ký?</a:t>
            </a:r>
            <a:endParaRPr lang="vi-VN"/>
          </a:p>
          <a:p>
            <a:pPr marL="400050" lvl="1" indent="0">
              <a:lnSpc>
                <a:spcPct val="120000"/>
              </a:lnSpc>
              <a:spcBef>
                <a:spcPts val="0"/>
              </a:spcBef>
              <a:buNone/>
            </a:pPr>
            <a:r>
              <a:rPr lang="fr-FR"/>
              <a:t>a.Vì bạn không cần tạo hình ảnh của chữ ký viết tay mỗi lần gửi bản tin.</a:t>
            </a:r>
            <a:endParaRPr lang="vi-VN"/>
          </a:p>
          <a:p>
            <a:pPr marL="400050" lvl="1" indent="0">
              <a:lnSpc>
                <a:spcPct val="120000"/>
              </a:lnSpc>
              <a:spcBef>
                <a:spcPts val="0"/>
              </a:spcBef>
              <a:buNone/>
            </a:pPr>
            <a:r>
              <a:rPr lang="fr-FR"/>
              <a:t>b.Để tạo một bản tin mới tự động mỗi khi bạn khởi động Outlook.</a:t>
            </a:r>
            <a:endParaRPr lang="vi-VN"/>
          </a:p>
          <a:p>
            <a:pPr marL="400050" lvl="1" indent="0">
              <a:lnSpc>
                <a:spcPct val="120000"/>
              </a:lnSpc>
              <a:spcBef>
                <a:spcPts val="0"/>
              </a:spcBef>
              <a:buNone/>
            </a:pPr>
            <a:r>
              <a:rPr lang="fr-FR"/>
              <a:t>c.Để chứa thông tin chuẩn, chẳng hạn như thông tin liên lạc của bạn trên mỗi bản tin mới.</a:t>
            </a:r>
            <a:endParaRPr lang="vi-VN"/>
          </a:p>
          <a:p>
            <a:pPr marL="400050" lvl="1" indent="0">
              <a:lnSpc>
                <a:spcPct val="120000"/>
              </a:lnSpc>
              <a:spcBef>
                <a:spcPts val="0"/>
              </a:spcBef>
              <a:buNone/>
            </a:pPr>
            <a:r>
              <a:rPr lang="fr-FR"/>
              <a:t>d.Để tự động tạo bản sao mỗi khi bạn gửi một bản tin.</a:t>
            </a:r>
            <a:endParaRPr lang="vi-VN"/>
          </a:p>
          <a:p>
            <a:pPr marL="0" indent="0">
              <a:lnSpc>
                <a:spcPct val="120000"/>
              </a:lnSpc>
              <a:spcBef>
                <a:spcPts val="0"/>
              </a:spcBef>
              <a:buNone/>
            </a:pPr>
            <a:r>
              <a:rPr lang="fr-FR"/>
              <a:t>10.Tại sao bạn thiết lập thông báo rằng bạn sẽ không làm việc ở văn phòng trong một khoảng thời gian?</a:t>
            </a:r>
            <a:endParaRPr lang="vi-VN"/>
          </a:p>
          <a:p>
            <a:pPr marL="400050" lvl="1" indent="0">
              <a:lnSpc>
                <a:spcPct val="120000"/>
              </a:lnSpc>
              <a:spcBef>
                <a:spcPts val="0"/>
              </a:spcBef>
              <a:buNone/>
            </a:pPr>
            <a:r>
              <a:rPr lang="fr-FR"/>
              <a:t>a.Phép lịch sự trong kinh doanh.</a:t>
            </a:r>
            <a:endParaRPr lang="vi-VN"/>
          </a:p>
          <a:p>
            <a:pPr marL="400050" lvl="1" indent="0">
              <a:lnSpc>
                <a:spcPct val="120000"/>
              </a:lnSpc>
              <a:spcBef>
                <a:spcPts val="0"/>
              </a:spcBef>
              <a:buNone/>
            </a:pPr>
            <a:r>
              <a:rPr lang="fr-FR"/>
              <a:t>b.Cho phép người khác biết để liên hệ trong suốt quá trình bạn vắng mặt.</a:t>
            </a:r>
          </a:p>
          <a:p>
            <a:pPr marL="400050" lvl="1" indent="0">
              <a:lnSpc>
                <a:spcPct val="120000"/>
              </a:lnSpc>
              <a:spcBef>
                <a:spcPts val="0"/>
              </a:spcBef>
              <a:buNone/>
            </a:pPr>
            <a:r>
              <a:rPr lang="fr-FR"/>
              <a:t>c.Đó là một thực tiễn tốt trong kinh doanh.</a:t>
            </a:r>
          </a:p>
          <a:p>
            <a:pPr marL="400050" lvl="1" indent="0">
              <a:lnSpc>
                <a:spcPct val="120000"/>
              </a:lnSpc>
              <a:spcBef>
                <a:spcPts val="0"/>
              </a:spcBef>
              <a:buNone/>
            </a:pPr>
            <a:r>
              <a:rPr lang="fr-FR"/>
              <a:t>d.Bất kỳ đáp án nào ở trên.</a:t>
            </a:r>
            <a:endParaRPr lang="vi-VN"/>
          </a:p>
          <a:p>
            <a:pPr marL="400050" lvl="1" indent="0">
              <a:lnSpc>
                <a:spcPct val="120000"/>
              </a:lnSpc>
              <a:spcBef>
                <a:spcPts val="0"/>
              </a:spcBef>
              <a:buNone/>
            </a:pPr>
            <a:r>
              <a:rPr lang="en-US"/>
              <a:t>e.a hoặc c</a:t>
            </a:r>
            <a:endParaRPr lang="vi-VN"/>
          </a:p>
          <a:p>
            <a:pPr marL="400050" lvl="1" indent="0">
              <a:lnSpc>
                <a:spcPct val="120000"/>
              </a:lnSpc>
              <a:spcBef>
                <a:spcPts val="0"/>
              </a:spcBef>
              <a:buNone/>
            </a:pPr>
            <a:r>
              <a:rPr lang="en-US"/>
              <a:t>f.b hoặc c</a:t>
            </a:r>
            <a:endParaRPr lang="en-US" sz="2000"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73</a:t>
            </a:fld>
            <a:endParaRPr lang="en-US" dirty="0"/>
          </a:p>
        </p:txBody>
      </p:sp>
    </p:spTree>
    <p:extLst>
      <p:ext uri="{BB962C8B-B14F-4D97-AF65-F5344CB8AC3E}">
        <p14:creationId xmlns:p14="http://schemas.microsoft.com/office/powerpoint/2010/main" val="23644165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a:xfrm>
            <a:off x="150725" y="951570"/>
            <a:ext cx="4431549" cy="3726414"/>
          </a:xfrm>
        </p:spPr>
        <p:txBody>
          <a:bodyPr>
            <a:normAutofit fontScale="92500" lnSpcReduction="10000"/>
          </a:bodyPr>
          <a:lstStyle/>
          <a:p>
            <a:r>
              <a:rPr lang="vi-VN"/>
              <a:t>Nhiều người coi tin nhắn tức thời là một cách thức liên lạc ít kết nối trực tiếp đến người nhận so với gọi điện thoại</a:t>
            </a:r>
            <a:endParaRPr lang="en-US"/>
          </a:p>
          <a:p>
            <a:pPr lvl="1"/>
            <a:r>
              <a:rPr lang="vi-VN"/>
              <a:t>Người nhận đọc được tin nhắn thì họ cũng không nhất thiết phải trả lời ngay lập tức</a:t>
            </a:r>
            <a:endParaRPr lang="en-US" kern="1200">
              <a:latin typeface="Zurich BT"/>
              <a:ea typeface="Times New Roman"/>
              <a:cs typeface="Calibri"/>
            </a:endParaRPr>
          </a:p>
          <a:p>
            <a:r>
              <a:rPr lang="en-US"/>
              <a:t>Các thông tin liên lạc có thể được chua sẻ từ chương trình IM này sang chương </a:t>
            </a:r>
            <a:br>
              <a:rPr lang="en-US"/>
            </a:br>
            <a:r>
              <a:rPr lang="en-US"/>
              <a:t>trình IM khác</a:t>
            </a:r>
          </a:p>
          <a:p>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8</a:t>
            </a:fld>
            <a:endParaRPr lang="en-US" dirty="0"/>
          </a:p>
        </p:txBody>
      </p:sp>
      <p:pic>
        <p:nvPicPr>
          <p:cNvPr id="6" name="Picture 5" descr="C:\Users\swong\Documents\Manuals\IC3 GS4\7314 IC3 GS4\Screens\msn ex.png"/>
          <p:cNvPicPr/>
          <p:nvPr/>
        </p:nvPicPr>
        <p:blipFill>
          <a:blip r:embed="rId3">
            <a:extLst>
              <a:ext uri="{28A0092B-C50C-407E-A947-70E740481C1C}">
                <a14:useLocalDpi xmlns:a14="http://schemas.microsoft.com/office/drawing/2010/main" val="0"/>
              </a:ext>
            </a:extLst>
          </a:blip>
          <a:srcRect/>
          <a:stretch>
            <a:fillRect/>
          </a:stretch>
        </p:blipFill>
        <p:spPr bwMode="auto">
          <a:xfrm>
            <a:off x="6512694" y="1683433"/>
            <a:ext cx="2245544" cy="2264690"/>
          </a:xfrm>
          <a:prstGeom prst="rect">
            <a:avLst/>
          </a:prstGeom>
          <a:noFill/>
          <a:ln>
            <a:noFill/>
          </a:ln>
        </p:spPr>
      </p:pic>
      <p:pic>
        <p:nvPicPr>
          <p:cNvPr id="7" name="Picture 6" descr="C:\Users\swong\Documents\Manuals\IC3 GS4\7314 IC3 GS4\Screens\msn ex1.png"/>
          <p:cNvPicPr/>
          <p:nvPr/>
        </p:nvPicPr>
        <p:blipFill>
          <a:blip r:embed="rId4">
            <a:extLst>
              <a:ext uri="{28A0092B-C50C-407E-A947-70E740481C1C}">
                <a14:useLocalDpi xmlns:a14="http://schemas.microsoft.com/office/drawing/2010/main" val="0"/>
              </a:ext>
            </a:extLst>
          </a:blip>
          <a:srcRect/>
          <a:stretch>
            <a:fillRect/>
          </a:stretch>
        </p:blipFill>
        <p:spPr bwMode="auto">
          <a:xfrm>
            <a:off x="4442421" y="1683433"/>
            <a:ext cx="1982972" cy="2264690"/>
          </a:xfrm>
          <a:prstGeom prst="rect">
            <a:avLst/>
          </a:prstGeom>
          <a:noFill/>
          <a:ln>
            <a:noFill/>
          </a:ln>
        </p:spPr>
      </p:pic>
    </p:spTree>
    <p:extLst>
      <p:ext uri="{BB962C8B-B14F-4D97-AF65-F5344CB8AC3E}">
        <p14:creationId xmlns:p14="http://schemas.microsoft.com/office/powerpoint/2010/main" val="2917068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vi-VN" sz="2400"/>
              <a:t>Tôi có thể giao tiếp với người khác bằng cách nào?</a:t>
            </a:r>
            <a:endParaRPr lang="en-US" sz="2400" dirty="0"/>
          </a:p>
        </p:txBody>
      </p:sp>
      <p:sp>
        <p:nvSpPr>
          <p:cNvPr id="3" name="Content Placeholder 2"/>
          <p:cNvSpPr>
            <a:spLocks noGrp="1"/>
          </p:cNvSpPr>
          <p:nvPr>
            <p:ph idx="1"/>
          </p:nvPr>
        </p:nvSpPr>
        <p:spPr/>
        <p:txBody>
          <a:bodyPr>
            <a:normAutofit fontScale="92500" lnSpcReduction="10000"/>
          </a:bodyPr>
          <a:lstStyle/>
          <a:p>
            <a:r>
              <a:rPr lang="vi-VN"/>
              <a:t>Bạn cần chú ý không được cung cấp mật khẩu hoặc số thẻ tín dụng trong các chương trình IM</a:t>
            </a:r>
            <a:endParaRPr lang="en-US"/>
          </a:p>
          <a:p>
            <a:pPr lvl="1"/>
            <a:r>
              <a:rPr lang="vi-VN"/>
              <a:t>Việc trao đổi thông tin qua các chương trình tin nhắn tức thời sẽ được gửi qua internet, và những truyền thông này là không bảo mật</a:t>
            </a:r>
            <a:endParaRPr lang="en-US"/>
          </a:p>
          <a:p>
            <a:r>
              <a:rPr lang="vi-VN"/>
              <a:t>Các chương trình IM cho phép bạn</a:t>
            </a:r>
            <a:r>
              <a:rPr lang="en-US"/>
              <a:t>:</a:t>
            </a:r>
          </a:p>
          <a:p>
            <a:pPr lvl="1"/>
            <a:r>
              <a:rPr lang="vi-VN"/>
              <a:t>Chia sẻ các liên kết web </a:t>
            </a:r>
            <a:endParaRPr lang="en-US" sz="1800" kern="1200">
              <a:latin typeface="Zurich BT"/>
              <a:ea typeface="Times New Roman"/>
              <a:cs typeface="Calibri"/>
            </a:endParaRPr>
          </a:p>
          <a:p>
            <a:pPr lvl="1"/>
            <a:r>
              <a:rPr lang="vi-VN"/>
              <a:t>Gửi video hoặc trò chuyện có hình ảnh thực của người đối diện nếu họ có webcam</a:t>
            </a:r>
            <a:endParaRPr lang="en-US"/>
          </a:p>
          <a:p>
            <a:pPr lvl="1"/>
            <a:r>
              <a:rPr lang="vi-VN"/>
              <a:t>Gửi ảnh</a:t>
            </a:r>
          </a:p>
          <a:p>
            <a:pPr lvl="1"/>
            <a:r>
              <a:rPr lang="vi-VN"/>
              <a:t>Phát âm thanh</a:t>
            </a:r>
          </a:p>
          <a:p>
            <a:pPr lvl="1"/>
            <a:r>
              <a:rPr lang="vi-VN"/>
              <a:t>Sử dụng máy tính như điện thoại </a:t>
            </a:r>
            <a:endParaRPr lang="en-US" dirty="0"/>
          </a:p>
        </p:txBody>
      </p:sp>
      <p:sp>
        <p:nvSpPr>
          <p:cNvPr id="4" name="Footer Placeholder 3"/>
          <p:cNvSpPr>
            <a:spLocks noGrp="1"/>
          </p:cNvSpPr>
          <p:nvPr>
            <p:ph type="ftr" sz="quarter" idx="11"/>
          </p:nvPr>
        </p:nvSpPr>
        <p:spPr/>
        <p:txBody>
          <a:bodyPr/>
          <a:lstStyle/>
          <a:p>
            <a:r>
              <a:rPr lang="en-US"/>
              <a:t>© CCI Learning Solutions Inc.</a:t>
            </a:r>
            <a:endParaRPr lang="en-US" dirty="0"/>
          </a:p>
        </p:txBody>
      </p:sp>
      <p:sp>
        <p:nvSpPr>
          <p:cNvPr id="5" name="Slide Number Placeholder 4"/>
          <p:cNvSpPr>
            <a:spLocks noGrp="1"/>
          </p:cNvSpPr>
          <p:nvPr>
            <p:ph type="sldNum" sz="quarter" idx="12"/>
          </p:nvPr>
        </p:nvSpPr>
        <p:spPr/>
        <p:txBody>
          <a:bodyPr/>
          <a:lstStyle/>
          <a:p>
            <a:fld id="{45FB6C65-6715-49C2-A781-2C0369051A11}" type="slidenum">
              <a:rPr lang="en-US" smtClean="0"/>
              <a:t>9</a:t>
            </a:fld>
            <a:endParaRPr lang="en-US" dirty="0"/>
          </a:p>
        </p:txBody>
      </p:sp>
    </p:spTree>
    <p:extLst>
      <p:ext uri="{BB962C8B-B14F-4D97-AF65-F5344CB8AC3E}">
        <p14:creationId xmlns:p14="http://schemas.microsoft.com/office/powerpoint/2010/main" val="76842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IG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IIGThemes</Template>
  <TotalTime>6190</TotalTime>
  <Words>9038</Words>
  <Application>Microsoft Office PowerPoint</Application>
  <PresentationFormat>On-screen Show (16:9)</PresentationFormat>
  <Paragraphs>1099</Paragraphs>
  <Slides>73</Slides>
  <Notes>72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vt:lpstr>
      <vt:lpstr>Calibri</vt:lpstr>
      <vt:lpstr>Times New Roman</vt:lpstr>
      <vt:lpstr>Verdana</vt:lpstr>
      <vt:lpstr>Wingdings</vt:lpstr>
      <vt:lpstr>Zurich BT</vt:lpstr>
      <vt:lpstr>IIGThemes</vt:lpstr>
      <vt:lpstr>PowerPoint Presentation</vt:lpstr>
      <vt:lpstr>Mục tiêu bài học</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Tôi có thể giao tiếp với người khác bằng cách nào?</vt:lpstr>
      <vt:lpstr>Làm việc với thư điện tử</vt:lpstr>
      <vt:lpstr>Làm việc với thư điện tử</vt:lpstr>
      <vt:lpstr>Làm việc với thư điện tử</vt:lpstr>
      <vt:lpstr>Làm việc với thư điện tử</vt:lpstr>
      <vt:lpstr>Làm việc với thư điện tử</vt:lpstr>
      <vt:lpstr>Làm việc với thư điện tử</vt:lpstr>
      <vt:lpstr>Làm việc với thư điện tử</vt:lpstr>
      <vt:lpstr>Làm việc với thư điện tử</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Sử dụng Microsoft Outlook</vt:lpstr>
      <vt:lpstr>Tổng kết bài học</vt:lpstr>
      <vt:lpstr>Câu hỏi ôn tập</vt:lpstr>
      <vt:lpstr>Câu hỏi ôn tập</vt:lpstr>
      <vt:lpstr>Câu hỏi ôn tập</vt:lpstr>
      <vt:lpstr>Câu hỏi ôn tập</vt:lpstr>
      <vt:lpstr>Câu hỏi ôn tập</vt:lpstr>
      <vt:lpstr>Câu hỏi ôn tập</vt:lpstr>
    </vt:vector>
  </TitlesOfParts>
  <Company>CCI Learning Solutions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CCI Learning Solutions Inc.</dc:creator>
  <cp:lastModifiedBy>Phat Tai Nguyen</cp:lastModifiedBy>
  <cp:revision>809</cp:revision>
  <dcterms:created xsi:type="dcterms:W3CDTF">2007-03-28T02:59:08Z</dcterms:created>
  <dcterms:modified xsi:type="dcterms:W3CDTF">2016-09-08T02:04:49Z</dcterms:modified>
</cp:coreProperties>
</file>